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rels" ContentType="application/vnd.openxmlformats-package.relationships+xml"/>
  <Default Extension="mov" ContentType="video/quicktime"/>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87" r:id="rId1"/>
  </p:sldMasterIdLst>
  <p:notesMasterIdLst>
    <p:notesMasterId r:id="rId106"/>
  </p:notesMasterIdLst>
  <p:handoutMasterIdLst>
    <p:handoutMasterId r:id="rId107"/>
  </p:handoutMasterIdLst>
  <p:sldIdLst>
    <p:sldId id="256" r:id="rId2"/>
    <p:sldId id="650" r:id="rId3"/>
    <p:sldId id="647" r:id="rId4"/>
    <p:sldId id="658" r:id="rId5"/>
    <p:sldId id="653" r:id="rId6"/>
    <p:sldId id="760" r:id="rId7"/>
    <p:sldId id="648" r:id="rId8"/>
    <p:sldId id="649" r:id="rId9"/>
    <p:sldId id="652" r:id="rId10"/>
    <p:sldId id="665" r:id="rId11"/>
    <p:sldId id="666" r:id="rId12"/>
    <p:sldId id="673" r:id="rId13"/>
    <p:sldId id="674" r:id="rId14"/>
    <p:sldId id="675" r:id="rId15"/>
    <p:sldId id="667" r:id="rId16"/>
    <p:sldId id="685" r:id="rId17"/>
    <p:sldId id="761" r:id="rId18"/>
    <p:sldId id="762" r:id="rId19"/>
    <p:sldId id="676" r:id="rId20"/>
    <p:sldId id="668" r:id="rId21"/>
    <p:sldId id="687" r:id="rId22"/>
    <p:sldId id="688" r:id="rId23"/>
    <p:sldId id="690" r:id="rId24"/>
    <p:sldId id="689" r:id="rId25"/>
    <p:sldId id="669" r:id="rId26"/>
    <p:sldId id="677" r:id="rId27"/>
    <p:sldId id="678" r:id="rId28"/>
    <p:sldId id="679" r:id="rId29"/>
    <p:sldId id="680" r:id="rId30"/>
    <p:sldId id="681" r:id="rId31"/>
    <p:sldId id="787" r:id="rId32"/>
    <p:sldId id="788" r:id="rId33"/>
    <p:sldId id="789" r:id="rId34"/>
    <p:sldId id="790" r:id="rId35"/>
    <p:sldId id="682" r:id="rId36"/>
    <p:sldId id="683" r:id="rId37"/>
    <p:sldId id="684" r:id="rId38"/>
    <p:sldId id="691" r:id="rId39"/>
    <p:sldId id="664" r:id="rId40"/>
    <p:sldId id="763" r:id="rId41"/>
    <p:sldId id="698" r:id="rId42"/>
    <p:sldId id="699" r:id="rId43"/>
    <p:sldId id="695" r:id="rId44"/>
    <p:sldId id="696" r:id="rId45"/>
    <p:sldId id="697" r:id="rId46"/>
    <p:sldId id="700" r:id="rId47"/>
    <p:sldId id="786" r:id="rId48"/>
    <p:sldId id="701" r:id="rId49"/>
    <p:sldId id="704" r:id="rId50"/>
    <p:sldId id="706" r:id="rId51"/>
    <p:sldId id="707" r:id="rId52"/>
    <p:sldId id="708" r:id="rId53"/>
    <p:sldId id="709" r:id="rId54"/>
    <p:sldId id="710" r:id="rId55"/>
    <p:sldId id="711" r:id="rId56"/>
    <p:sldId id="712" r:id="rId57"/>
    <p:sldId id="717" r:id="rId58"/>
    <p:sldId id="720" r:id="rId59"/>
    <p:sldId id="721" r:id="rId60"/>
    <p:sldId id="718" r:id="rId61"/>
    <p:sldId id="719" r:id="rId62"/>
    <p:sldId id="722" r:id="rId63"/>
    <p:sldId id="723" r:id="rId64"/>
    <p:sldId id="724" r:id="rId65"/>
    <p:sldId id="725" r:id="rId66"/>
    <p:sldId id="726" r:id="rId67"/>
    <p:sldId id="727" r:id="rId68"/>
    <p:sldId id="728" r:id="rId69"/>
    <p:sldId id="729" r:id="rId70"/>
    <p:sldId id="730" r:id="rId71"/>
    <p:sldId id="731" r:id="rId72"/>
    <p:sldId id="732" r:id="rId73"/>
    <p:sldId id="733" r:id="rId74"/>
    <p:sldId id="734" r:id="rId75"/>
    <p:sldId id="735" r:id="rId76"/>
    <p:sldId id="736" r:id="rId77"/>
    <p:sldId id="737" r:id="rId78"/>
    <p:sldId id="738" r:id="rId79"/>
    <p:sldId id="739" r:id="rId80"/>
    <p:sldId id="740" r:id="rId81"/>
    <p:sldId id="741" r:id="rId82"/>
    <p:sldId id="791" r:id="rId83"/>
    <p:sldId id="742" r:id="rId84"/>
    <p:sldId id="764" r:id="rId85"/>
    <p:sldId id="765" r:id="rId86"/>
    <p:sldId id="766" r:id="rId87"/>
    <p:sldId id="767" r:id="rId88"/>
    <p:sldId id="768" r:id="rId89"/>
    <p:sldId id="769" r:id="rId90"/>
    <p:sldId id="770" r:id="rId91"/>
    <p:sldId id="771" r:id="rId92"/>
    <p:sldId id="772" r:id="rId93"/>
    <p:sldId id="773" r:id="rId94"/>
    <p:sldId id="774" r:id="rId95"/>
    <p:sldId id="775" r:id="rId96"/>
    <p:sldId id="783" r:id="rId97"/>
    <p:sldId id="777" r:id="rId98"/>
    <p:sldId id="778" r:id="rId99"/>
    <p:sldId id="779" r:id="rId100"/>
    <p:sldId id="780" r:id="rId101"/>
    <p:sldId id="781" r:id="rId102"/>
    <p:sldId id="782" r:id="rId103"/>
    <p:sldId id="784" r:id="rId104"/>
    <p:sldId id="785" r:id="rId105"/>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9E8FF"/>
    <a:srgbClr val="5B5B6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98" autoAdjust="0"/>
    <p:restoredTop sz="93544" autoAdjust="0"/>
  </p:normalViewPr>
  <p:slideViewPr>
    <p:cSldViewPr>
      <p:cViewPr varScale="1">
        <p:scale>
          <a:sx n="118" d="100"/>
          <a:sy n="118" d="100"/>
        </p:scale>
        <p:origin x="76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16"/>
    </p:cViewPr>
  </p:sorterViewPr>
  <p:notesViewPr>
    <p:cSldViewPr>
      <p:cViewPr varScale="1">
        <p:scale>
          <a:sx n="88" d="100"/>
          <a:sy n="88" d="100"/>
        </p:scale>
        <p:origin x="-20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notesMaster" Target="notesMasters/notesMaster1.xml"/><Relationship Id="rId107"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11/4/17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MDP satisfies Markov property</a:t>
            </a:r>
          </a:p>
          <a:p>
            <a:pPr lvl="0" rtl="0">
              <a:spcBef>
                <a:spcPts val="0"/>
              </a:spcBef>
              <a:buNone/>
            </a:pPr>
            <a:r>
              <a:rPr lang="en"/>
              <a:t>Define by tuple of objects</a:t>
            </a:r>
          </a:p>
        </p:txBody>
      </p:sp>
    </p:spTree>
    <p:extLst>
      <p:ext uri="{BB962C8B-B14F-4D97-AF65-F5344CB8AC3E}">
        <p14:creationId xmlns:p14="http://schemas.microsoft.com/office/powerpoint/2010/main" val="1140813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Can work with maximizing the expected sum of rewards</a:t>
            </a:r>
          </a:p>
        </p:txBody>
      </p:sp>
    </p:spTree>
    <p:extLst>
      <p:ext uri="{BB962C8B-B14F-4D97-AF65-F5344CB8AC3E}">
        <p14:creationId xmlns:p14="http://schemas.microsoft.com/office/powerpoint/2010/main" val="1358860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Can work with maximizing the expected sum of rewards</a:t>
            </a:r>
          </a:p>
        </p:txBody>
      </p:sp>
    </p:spTree>
    <p:extLst>
      <p:ext uri="{BB962C8B-B14F-4D97-AF65-F5344CB8AC3E}">
        <p14:creationId xmlns:p14="http://schemas.microsoft.com/office/powerpoint/2010/main" val="1862496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Can work with maximizing the expected sum of rewards</a:t>
            </a:r>
          </a:p>
        </p:txBody>
      </p:sp>
    </p:spTree>
    <p:extLst>
      <p:ext uri="{BB962C8B-B14F-4D97-AF65-F5344CB8AC3E}">
        <p14:creationId xmlns:p14="http://schemas.microsoft.com/office/powerpoint/2010/main" val="869095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Can work with maximizing the expected sum of rewards</a:t>
            </a:r>
          </a:p>
        </p:txBody>
      </p:sp>
    </p:spTree>
    <p:extLst>
      <p:ext uri="{BB962C8B-B14F-4D97-AF65-F5344CB8AC3E}">
        <p14:creationId xmlns:p14="http://schemas.microsoft.com/office/powerpoint/2010/main" val="1799592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38493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24229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9916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At each step you’re going to refine your approximation of Q* by trying to enforce the Bellman equation</a:t>
            </a:r>
          </a:p>
          <a:p>
            <a:pPr lvl="0" rtl="0">
              <a:spcBef>
                <a:spcPts val="0"/>
              </a:spcBef>
              <a:buNone/>
            </a:pPr>
            <a:r>
              <a:rPr lang="en"/>
              <a:t>Under some mathematical conditions, the sequence Qi will converge to Q* as i -&gt; infinity</a:t>
            </a:r>
          </a:p>
        </p:txBody>
      </p:sp>
    </p:spTree>
    <p:extLst>
      <p:ext uri="{BB962C8B-B14F-4D97-AF65-F5344CB8AC3E}">
        <p14:creationId xmlns:p14="http://schemas.microsoft.com/office/powerpoint/2010/main" val="192083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2" name="Shape 4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7862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58481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6102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30083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8" name="Shape 4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96178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8481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Shape 5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2" name="Shape 5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Network that we’re going to use for our Q function</a:t>
            </a:r>
          </a:p>
        </p:txBody>
      </p:sp>
    </p:spTree>
    <p:extLst>
      <p:ext uri="{BB962C8B-B14F-4D97-AF65-F5344CB8AC3E}">
        <p14:creationId xmlns:p14="http://schemas.microsoft.com/office/powerpoint/2010/main" val="1043462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0499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7755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3" name="Shape 6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Corresponding to one scalar value for each of our actions</a:t>
            </a:r>
          </a:p>
        </p:txBody>
      </p:sp>
    </p:spTree>
    <p:extLst>
      <p:ext uri="{BB962C8B-B14F-4D97-AF65-F5344CB8AC3E}">
        <p14:creationId xmlns:p14="http://schemas.microsoft.com/office/powerpoint/2010/main" val="10200469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4" name="Shape 6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17145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Shape 6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6" name="Shape 6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61138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13628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Effect as we take gradient steps is to iteratively try to make the Q-value close to the target value</a:t>
            </a:r>
          </a:p>
          <a:p>
            <a:pPr lvl="0" rtl="0">
              <a:spcBef>
                <a:spcPts val="0"/>
              </a:spcBef>
              <a:buNone/>
            </a:pPr>
            <a:endParaRPr/>
          </a:p>
        </p:txBody>
      </p:sp>
    </p:spTree>
    <p:extLst>
      <p:ext uri="{BB962C8B-B14F-4D97-AF65-F5344CB8AC3E}">
        <p14:creationId xmlns:p14="http://schemas.microsoft.com/office/powerpoint/2010/main" val="1651410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Effect as we take gradient steps is to iteratively try to make the Q-value close to the target value</a:t>
            </a:r>
          </a:p>
          <a:p>
            <a:pPr lvl="0" rtl="0">
              <a:spcBef>
                <a:spcPts val="0"/>
              </a:spcBef>
              <a:buNone/>
            </a:pPr>
            <a:endParaRPr/>
          </a:p>
        </p:txBody>
      </p:sp>
    </p:spTree>
    <p:extLst>
      <p:ext uri="{BB962C8B-B14F-4D97-AF65-F5344CB8AC3E}">
        <p14:creationId xmlns:p14="http://schemas.microsoft.com/office/powerpoint/2010/main" val="768268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Effect as we take gradient steps is to iteratively try to make the Q-value close to the target value</a:t>
            </a:r>
          </a:p>
          <a:p>
            <a:pPr lvl="0" rtl="0">
              <a:spcBef>
                <a:spcPts val="0"/>
              </a:spcBef>
              <a:buNone/>
            </a:pPr>
            <a:endParaRPr/>
          </a:p>
        </p:txBody>
      </p:sp>
    </p:spTree>
    <p:extLst>
      <p:ext uri="{BB962C8B-B14F-4D97-AF65-F5344CB8AC3E}">
        <p14:creationId xmlns:p14="http://schemas.microsoft.com/office/powerpoint/2010/main" val="1721019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Effect as we take gradient steps is to iteratively try to make the Q-value close to the target value</a:t>
            </a:r>
          </a:p>
          <a:p>
            <a:pPr lvl="0" rtl="0">
              <a:spcBef>
                <a:spcPts val="0"/>
              </a:spcBef>
              <a:buNone/>
            </a:pPr>
            <a:endParaRPr/>
          </a:p>
        </p:txBody>
      </p:sp>
    </p:spTree>
    <p:extLst>
      <p:ext uri="{BB962C8B-B14F-4D97-AF65-F5344CB8AC3E}">
        <p14:creationId xmlns:p14="http://schemas.microsoft.com/office/powerpoint/2010/main" val="1498012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4" name="Shape 5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Effect as we take gradient steps is to iteratively try to make the Q-value close to the target value</a:t>
            </a:r>
          </a:p>
          <a:p>
            <a:pPr lvl="0" rtl="0">
              <a:spcBef>
                <a:spcPts val="0"/>
              </a:spcBef>
              <a:buNone/>
            </a:pPr>
            <a:endParaRPr/>
          </a:p>
        </p:txBody>
      </p:sp>
    </p:spTree>
    <p:extLst>
      <p:ext uri="{BB962C8B-B14F-4D97-AF65-F5344CB8AC3E}">
        <p14:creationId xmlns:p14="http://schemas.microsoft.com/office/powerpoint/2010/main" val="1439956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Shape 6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8" name="Shape 6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83710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00554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Shape 8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1" name="Shape 8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8798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Shape 8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3" name="Shape 8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2923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2" name="Shape 8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1183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noRot="1" noChangeAspect="1"/>
          </p:cNvSpPr>
          <p:nvPr>
            <p:ph type="sldImg"/>
          </p:nvPr>
        </p:nvSpPr>
        <p:spPr>
          <a:prstGeom prst="rect">
            <a:avLst/>
          </a:prstGeom>
        </p:spPr>
        <p:txBody>
          <a:bodyPr/>
          <a:lstStyle/>
          <a:p>
            <a:endParaRPr/>
          </a:p>
        </p:txBody>
      </p:sp>
      <p:sp>
        <p:nvSpPr>
          <p:cNvPr id="280" name="Shape 280"/>
          <p:cNvSpPr>
            <a:spLocks noGrp="1"/>
          </p:cNvSpPr>
          <p:nvPr>
            <p:ph type="body" sz="quarter" idx="1"/>
          </p:nvPr>
        </p:nvSpPr>
        <p:spPr>
          <a:prstGeom prst="rect">
            <a:avLst/>
          </a:prstGeom>
        </p:spPr>
        <p:txBody>
          <a:bodyPr/>
          <a:lstStyle>
            <a:lvl1pPr defTabSz="457200">
              <a:defRPr sz="2300">
                <a:latin typeface="Avenir Roman"/>
                <a:ea typeface="Avenir Roman"/>
                <a:cs typeface="Avenir Roman"/>
                <a:sym typeface="Avenir Roman"/>
              </a:defRPr>
            </a:lvl1pPr>
          </a:lstStyle>
          <a:p>
            <a:r>
              <a:t>Agent and environment interact in real-time, continually learning and improving</a:t>
            </a:r>
          </a:p>
        </p:txBody>
      </p:sp>
    </p:spTree>
    <p:extLst>
      <p:ext uri="{BB962C8B-B14F-4D97-AF65-F5344CB8AC3E}">
        <p14:creationId xmlns:p14="http://schemas.microsoft.com/office/powerpoint/2010/main" val="15133207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82780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Shape 8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3" name="Shape 8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Let’s talk about how we’re going to do this, which we’re going to call the reinforce algorithm</a:t>
            </a:r>
          </a:p>
          <a:p>
            <a:pPr lvl="0">
              <a:spcBef>
                <a:spcPts val="0"/>
              </a:spcBef>
              <a:buNone/>
            </a:pPr>
            <a:endParaRPr/>
          </a:p>
          <a:p>
            <a:pPr lvl="0">
              <a:spcBef>
                <a:spcPts val="0"/>
              </a:spcBef>
              <a:buNone/>
            </a:pPr>
            <a:r>
              <a:rPr lang="en"/>
              <a:t>We’re going to sample trajectories of experience s0,a0,r0, s1, and so on, with our policy pi_theta</a:t>
            </a:r>
          </a:p>
          <a:p>
            <a:pPr lvl="0">
              <a:spcBef>
                <a:spcPts val="0"/>
              </a:spcBef>
              <a:buNone/>
            </a:pPr>
            <a:r>
              <a:rPr lang="en"/>
              <a:t>For each trajectory, we can compute a reward for that trajectory</a:t>
            </a:r>
          </a:p>
          <a:p>
            <a:pPr lvl="0">
              <a:spcBef>
                <a:spcPts val="0"/>
              </a:spcBef>
              <a:buNone/>
            </a:pPr>
            <a:r>
              <a:rPr lang="en"/>
              <a:t>and the value of a policy pi_theta will just be the expected reward of these trajectories that come from following pi_theta</a:t>
            </a:r>
          </a:p>
        </p:txBody>
      </p:sp>
    </p:spTree>
    <p:extLst>
      <p:ext uri="{BB962C8B-B14F-4D97-AF65-F5344CB8AC3E}">
        <p14:creationId xmlns:p14="http://schemas.microsoft.com/office/powerpoint/2010/main" val="1167268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12178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Shape 8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1" name="Shape 8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Want to do gradient ascent, so let’s differentiate this</a:t>
            </a:r>
          </a:p>
        </p:txBody>
      </p:sp>
    </p:spTree>
    <p:extLst>
      <p:ext uri="{BB962C8B-B14F-4D97-AF65-F5344CB8AC3E}">
        <p14:creationId xmlns:p14="http://schemas.microsoft.com/office/powerpoint/2010/main" val="1653248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Shape 8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2" name="Shape 8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700219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Shape 8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4" name="Shape 8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62037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Shape 9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7" name="Shape 9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Core idea of reinforce</a:t>
            </a:r>
          </a:p>
          <a:p>
            <a:pPr lvl="0">
              <a:spcBef>
                <a:spcPts val="0"/>
              </a:spcBef>
              <a:buNone/>
            </a:pPr>
            <a:r>
              <a:rPr lang="en"/>
              <a:t>Transform a gradient of an expectation into an expectation of gradients</a:t>
            </a:r>
          </a:p>
          <a:p>
            <a:pPr lvl="0" rtl="0">
              <a:spcBef>
                <a:spcPts val="0"/>
              </a:spcBef>
              <a:buNone/>
            </a:pPr>
            <a:r>
              <a:rPr lang="en"/>
              <a:t>Can now estimate our gradient using sample trajectories</a:t>
            </a:r>
          </a:p>
        </p:txBody>
      </p:sp>
    </p:spTree>
    <p:extLst>
      <p:ext uri="{BB962C8B-B14F-4D97-AF65-F5344CB8AC3E}">
        <p14:creationId xmlns:p14="http://schemas.microsoft.com/office/powerpoint/2010/main" val="17215683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Shape 9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2" name="Shape 9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68756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0" name="Shape 9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123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Shape 9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9" name="Shape 9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28645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34683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Shape 9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0" name="Shape 9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77940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Shape 9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3" name="Shape 9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06446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Shape 9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1" name="Shape 9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72165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Shape 9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9" name="Shape 9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135895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Shape 10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3" name="Shape 10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Selectively focus on parts of the image, build up information as you look around</a:t>
            </a:r>
          </a:p>
        </p:txBody>
      </p:sp>
    </p:spTree>
    <p:extLst>
      <p:ext uri="{BB962C8B-B14F-4D97-AF65-F5344CB8AC3E}">
        <p14:creationId xmlns:p14="http://schemas.microsoft.com/office/powerpoint/2010/main" val="1477496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Shape 1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4" name="Shape 1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Selectively focus on parts of the image, build up information as you look around</a:t>
            </a:r>
          </a:p>
        </p:txBody>
      </p:sp>
    </p:spTree>
    <p:extLst>
      <p:ext uri="{BB962C8B-B14F-4D97-AF65-F5344CB8AC3E}">
        <p14:creationId xmlns:p14="http://schemas.microsoft.com/office/powerpoint/2010/main" val="12487048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Shape 11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6" name="Shape 11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623184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Shape 1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3" name="Shape 1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097119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Shape 1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0" name="Shape 1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13498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Shape 11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7" name="Shape 1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28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Games are also a big class of problems that can be formulated with RL</a:t>
            </a:r>
          </a:p>
          <a:p>
            <a:pPr lvl="0" rtl="0">
              <a:spcBef>
                <a:spcPts val="0"/>
              </a:spcBef>
              <a:buNone/>
            </a:pPr>
            <a:r>
              <a:rPr lang="en"/>
              <a:t>For example here we have atari games, which are a class success of deep RL</a:t>
            </a:r>
          </a:p>
        </p:txBody>
      </p:sp>
    </p:spTree>
    <p:extLst>
      <p:ext uri="{BB962C8B-B14F-4D97-AF65-F5344CB8AC3E}">
        <p14:creationId xmlns:p14="http://schemas.microsoft.com/office/powerpoint/2010/main" val="10583479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Shape 124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4" name="Shape 12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278980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Shape 13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5" name="Shape 13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509044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Shape 9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9" name="Shape 9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6510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Shape 9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7" name="Shape 9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796098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Shape 9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5" name="Shape 9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How good an action is is only given by how much future reward it generates</a:t>
            </a:r>
          </a:p>
        </p:txBody>
      </p:sp>
    </p:spTree>
    <p:extLst>
      <p:ext uri="{BB962C8B-B14F-4D97-AF65-F5344CB8AC3E}">
        <p14:creationId xmlns:p14="http://schemas.microsoft.com/office/powerpoint/2010/main" val="15937973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Shape 10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4" name="Shape 10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How good an action is, is computed only by rewards coming soon after it, based on the gamma weighting</a:t>
            </a:r>
          </a:p>
        </p:txBody>
      </p:sp>
    </p:spTree>
    <p:extLst>
      <p:ext uri="{BB962C8B-B14F-4D97-AF65-F5344CB8AC3E}">
        <p14:creationId xmlns:p14="http://schemas.microsoft.com/office/powerpoint/2010/main" val="17422535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Shape 10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4" name="Shape 10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3rd idea is the idea of having a baseline</a:t>
            </a:r>
          </a:p>
          <a:p>
            <a:pPr lvl="0" rtl="0">
              <a:spcBef>
                <a:spcPts val="0"/>
              </a:spcBef>
              <a:buNone/>
            </a:pPr>
            <a:r>
              <a:rPr lang="en"/>
              <a:t>Problem with what we’ve been doing so far is...</a:t>
            </a:r>
          </a:p>
        </p:txBody>
      </p:sp>
    </p:spTree>
    <p:extLst>
      <p:ext uri="{BB962C8B-B14F-4D97-AF65-F5344CB8AC3E}">
        <p14:creationId xmlns:p14="http://schemas.microsoft.com/office/powerpoint/2010/main" val="18185081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Shape 10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2" name="Shape 10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651816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Shape 10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0" name="Shape 10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Looking at cumulative future reward</a:t>
            </a:r>
          </a:p>
          <a:p>
            <a:pPr lvl="0">
              <a:spcBef>
                <a:spcPts val="0"/>
              </a:spcBef>
              <a:buNone/>
            </a:pPr>
            <a:r>
              <a:rPr lang="en"/>
              <a:t>Discount factor</a:t>
            </a:r>
          </a:p>
          <a:p>
            <a:pPr lvl="0" rtl="0">
              <a:spcBef>
                <a:spcPts val="0"/>
              </a:spcBef>
              <a:buNone/>
            </a:pPr>
            <a:r>
              <a:rPr lang="en"/>
              <a:t>Simple baselines</a:t>
            </a:r>
          </a:p>
        </p:txBody>
      </p:sp>
    </p:spTree>
    <p:extLst>
      <p:ext uri="{BB962C8B-B14F-4D97-AF65-F5344CB8AC3E}">
        <p14:creationId xmlns:p14="http://schemas.microsoft.com/office/powerpoint/2010/main" val="18012179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Shape 10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8" name="Shape 10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264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Something that was a huge achievement last year when DeepMind’s AlphaGo beat Lee Sedol, the best Go player of the last few years, and just last night, competing again</a:t>
            </a:r>
          </a:p>
        </p:txBody>
      </p:sp>
    </p:spTree>
    <p:extLst>
      <p:ext uri="{BB962C8B-B14F-4D97-AF65-F5344CB8AC3E}">
        <p14:creationId xmlns:p14="http://schemas.microsoft.com/office/powerpoint/2010/main" val="5806437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Shape 10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6" name="Shape 10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651917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Shape 10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3" name="Shape 10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828344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Shape 10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2" name="Shape 10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211190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Shape 10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0" name="Shape 10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837971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9" name="Shape 13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9724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MDP satisfies Markov property</a:t>
            </a:r>
          </a:p>
          <a:p>
            <a:pPr lvl="0" rtl="0">
              <a:spcBef>
                <a:spcPts val="0"/>
              </a:spcBef>
              <a:buNone/>
            </a:pPr>
            <a:r>
              <a:rPr lang="en"/>
              <a:t>Define by tuple of objects</a:t>
            </a:r>
          </a:p>
        </p:txBody>
      </p:sp>
    </p:spTree>
    <p:extLst>
      <p:ext uri="{BB962C8B-B14F-4D97-AF65-F5344CB8AC3E}">
        <p14:creationId xmlns:p14="http://schemas.microsoft.com/office/powerpoint/2010/main" val="891070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MDP satisfies Markov property</a:t>
            </a:r>
          </a:p>
          <a:p>
            <a:pPr lvl="0" rtl="0">
              <a:spcBef>
                <a:spcPts val="0"/>
              </a:spcBef>
              <a:buNone/>
            </a:pPr>
            <a:r>
              <a:rPr lang="en"/>
              <a:t>Define by tuple of objects</a:t>
            </a:r>
          </a:p>
        </p:txBody>
      </p:sp>
    </p:spTree>
    <p:extLst>
      <p:ext uri="{BB962C8B-B14F-4D97-AF65-F5344CB8AC3E}">
        <p14:creationId xmlns:p14="http://schemas.microsoft.com/office/powerpoint/2010/main" val="5435752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0C6FF14-906B-8C43-8206-00F0F407B02E}"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D168A2-5B33-FA46-93E8-3B514973237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bg>
      <p:bgPr>
        <a:solidFill>
          <a:srgbClr val="FFFFFF"/>
        </a:solidFill>
        <a:effectLst/>
      </p:bgPr>
    </p:bg>
    <p:spTree>
      <p:nvGrpSpPr>
        <p:cNvPr id="1" name=""/>
        <p:cNvGrpSpPr/>
        <p:nvPr/>
      </p:nvGrpSpPr>
      <p:grpSpPr>
        <a:xfrm>
          <a:off x="0" y="0"/>
          <a:ext cx="0" cy="0"/>
          <a:chOff x="0" y="0"/>
          <a:chExt cx="0" cy="0"/>
        </a:xfrm>
      </p:grpSpPr>
      <p:sp>
        <p:nvSpPr>
          <p:cNvPr id="194" name="Title Text"/>
          <p:cNvSpPr txBox="1">
            <a:spLocks noGrp="1"/>
          </p:cNvSpPr>
          <p:nvPr>
            <p:ph type="title"/>
          </p:nvPr>
        </p:nvSpPr>
        <p:spPr>
          <a:xfrm>
            <a:off x="508992" y="-142875"/>
            <a:ext cx="8615475" cy="1518047"/>
          </a:xfrm>
          <a:prstGeom prst="rect">
            <a:avLst/>
          </a:prstGeom>
        </p:spPr>
        <p:txBody>
          <a:bodyPr lIns="35718" tIns="35718" rIns="35718" bIns="35718">
            <a:normAutofit/>
          </a:bodyPr>
          <a:lstStyle>
            <a:lvl1pPr algn="l" defTabSz="410765">
              <a:defRPr sz="3200">
                <a:solidFill>
                  <a:srgbClr val="0433FF"/>
                </a:solidFill>
                <a:latin typeface="Helvetica"/>
                <a:ea typeface="Helvetica"/>
                <a:cs typeface="Helvetica"/>
                <a:sym typeface="Helvetica"/>
              </a:defRPr>
            </a:lvl1pPr>
          </a:lstStyle>
          <a:p>
            <a:r>
              <a:t>Title Text</a:t>
            </a:r>
          </a:p>
        </p:txBody>
      </p:sp>
      <p:sp>
        <p:nvSpPr>
          <p:cNvPr id="195" name="Body Level One…"/>
          <p:cNvSpPr txBox="1">
            <a:spLocks noGrp="1"/>
          </p:cNvSpPr>
          <p:nvPr>
            <p:ph type="body" idx="1"/>
          </p:nvPr>
        </p:nvSpPr>
        <p:spPr>
          <a:xfrm>
            <a:off x="616148" y="1473398"/>
            <a:ext cx="7804548" cy="4877354"/>
          </a:xfrm>
          <a:prstGeom prst="rect">
            <a:avLst/>
          </a:prstGeom>
        </p:spPr>
        <p:txBody>
          <a:bodyPr lIns="35718" tIns="35718" rIns="35718" bIns="35718" anchor="t">
            <a:normAutofit/>
          </a:bodyPr>
          <a:lstStyle>
            <a:lvl1pPr marL="279400" indent="-279400" defTabSz="410765">
              <a:lnSpc>
                <a:spcPct val="100000"/>
              </a:lnSpc>
              <a:spcBef>
                <a:spcPts val="3500"/>
              </a:spcBef>
              <a:buSzPct val="61000"/>
              <a:buBlip>
                <a:blip r:embed="rId2"/>
              </a:buBlip>
              <a:tabLst/>
              <a:defRPr sz="2000">
                <a:solidFill>
                  <a:srgbClr val="000000"/>
                </a:solidFill>
                <a:latin typeface="Helvetica"/>
                <a:ea typeface="Helvetica"/>
                <a:cs typeface="Helvetica"/>
                <a:sym typeface="Helvetica"/>
              </a:defRPr>
            </a:lvl1pPr>
            <a:lvl2pPr marL="740833" indent="-296333" defTabSz="410765">
              <a:lnSpc>
                <a:spcPct val="100000"/>
              </a:lnSpc>
              <a:spcBef>
                <a:spcPts val="2500"/>
              </a:spcBef>
              <a:buSzPct val="75000"/>
              <a:buChar char="•"/>
              <a:tabLst/>
              <a:defRPr sz="2000">
                <a:solidFill>
                  <a:srgbClr val="000000"/>
                </a:solidFill>
                <a:latin typeface="Helvetica"/>
                <a:ea typeface="Helvetica"/>
                <a:cs typeface="Helvetica"/>
                <a:sym typeface="Helvetica"/>
              </a:defRPr>
            </a:lvl2pPr>
            <a:lvl3pPr marL="0" indent="889000" defTabSz="410765">
              <a:lnSpc>
                <a:spcPct val="100000"/>
              </a:lnSpc>
              <a:spcBef>
                <a:spcPts val="1500"/>
              </a:spcBef>
              <a:buSzTx/>
              <a:buNone/>
              <a:tabLst/>
              <a:defRPr sz="2000">
                <a:solidFill>
                  <a:srgbClr val="000000"/>
                </a:solidFill>
                <a:latin typeface="Helvetica"/>
                <a:ea typeface="Helvetica"/>
                <a:cs typeface="Helvetica"/>
                <a:sym typeface="Helvetica"/>
              </a:defRPr>
            </a:lvl3pPr>
            <a:lvl4pPr marL="1629833" indent="-296333" defTabSz="410765">
              <a:lnSpc>
                <a:spcPct val="100000"/>
              </a:lnSpc>
              <a:spcBef>
                <a:spcPts val="3500"/>
              </a:spcBef>
              <a:buSzPct val="75000"/>
              <a:buChar char="•"/>
              <a:tabLst/>
              <a:defRPr sz="2000">
                <a:solidFill>
                  <a:srgbClr val="000000"/>
                </a:solidFill>
                <a:latin typeface="Helvetica"/>
                <a:ea typeface="Helvetica"/>
                <a:cs typeface="Helvetica"/>
                <a:sym typeface="Helvetica"/>
              </a:defRPr>
            </a:lvl4pPr>
            <a:lvl5pPr marL="2074333" indent="-296333" defTabSz="410765">
              <a:lnSpc>
                <a:spcPct val="100000"/>
              </a:lnSpc>
              <a:spcBef>
                <a:spcPts val="3500"/>
              </a:spcBef>
              <a:buSzPct val="75000"/>
              <a:buChar char="•"/>
              <a:tabLst/>
              <a:defRPr sz="2000">
                <a:solidFill>
                  <a:srgbClr val="000000"/>
                </a:solidFill>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xfrm>
            <a:off x="4440732" y="6505277"/>
            <a:ext cx="253607" cy="249238"/>
          </a:xfrm>
          <a:prstGeom prst="rect">
            <a:avLst/>
          </a:prstGeom>
        </p:spPr>
        <p:txBody>
          <a:bodyPr lIns="35718" tIns="35718" rIns="35718" bIns="35718"/>
          <a:lstStyle>
            <a:lvl1pPr defTabSz="410765">
              <a:defRPr spc="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987442112"/>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 Top">
    <p:bg>
      <p:bgPr>
        <a:solidFill>
          <a:srgbClr val="FFFFFF"/>
        </a:solidFill>
        <a:effectLst/>
      </p:bgPr>
    </p:bg>
    <p:spTree>
      <p:nvGrpSpPr>
        <p:cNvPr id="1" name=""/>
        <p:cNvGrpSpPr/>
        <p:nvPr/>
      </p:nvGrpSpPr>
      <p:grpSpPr>
        <a:xfrm>
          <a:off x="0" y="0"/>
          <a:ext cx="0" cy="0"/>
          <a:chOff x="0" y="0"/>
          <a:chExt cx="0" cy="0"/>
        </a:xfrm>
      </p:grpSpPr>
      <p:sp>
        <p:nvSpPr>
          <p:cNvPr id="203" name="Title Text"/>
          <p:cNvSpPr txBox="1">
            <a:spLocks noGrp="1"/>
          </p:cNvSpPr>
          <p:nvPr>
            <p:ph type="title"/>
          </p:nvPr>
        </p:nvSpPr>
        <p:spPr>
          <a:xfrm>
            <a:off x="669726" y="312539"/>
            <a:ext cx="7804548" cy="1518047"/>
          </a:xfrm>
          <a:prstGeom prst="rect">
            <a:avLst/>
          </a:prstGeom>
        </p:spPr>
        <p:txBody>
          <a:bodyPr lIns="35718" tIns="35718" rIns="35718" bIns="35718">
            <a:normAutofit/>
          </a:bodyPr>
          <a:lstStyle>
            <a:lvl1pPr defTabSz="410765">
              <a:defRPr sz="5600">
                <a:solidFill>
                  <a:srgbClr val="000000"/>
                </a:solidFill>
                <a:latin typeface="Helvetica Light"/>
                <a:ea typeface="Helvetica Light"/>
                <a:cs typeface="Helvetica Light"/>
                <a:sym typeface="Helvetica Light"/>
              </a:defRPr>
            </a:lvl1pPr>
          </a:lstStyle>
          <a:p>
            <a:r>
              <a:t>Title Text</a:t>
            </a:r>
          </a:p>
        </p:txBody>
      </p:sp>
      <p:sp>
        <p:nvSpPr>
          <p:cNvPr id="204" name="Slide Number"/>
          <p:cNvSpPr txBox="1">
            <a:spLocks noGrp="1"/>
          </p:cNvSpPr>
          <p:nvPr>
            <p:ph type="sldNum" sz="quarter" idx="2"/>
          </p:nvPr>
        </p:nvSpPr>
        <p:spPr>
          <a:xfrm>
            <a:off x="4440732" y="6505277"/>
            <a:ext cx="253607" cy="249238"/>
          </a:xfrm>
          <a:prstGeom prst="rect">
            <a:avLst/>
          </a:prstGeom>
        </p:spPr>
        <p:txBody>
          <a:bodyPr lIns="35718" tIns="35718" rIns="35718" bIns="35718"/>
          <a:lstStyle>
            <a:lvl1pPr defTabSz="410765">
              <a:defRPr spc="0">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18837850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dirty="0" smtClean="0"/>
              <a:t>Research at TTI</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(C) Dhruv Batra </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AD4A4B-0330-AF4E-991D-7D58C0870B9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489279-66D6-F54A-8DF6-8569F0E44DC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02DD396-FCC9-5D4C-A19A-0D227FF6545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A8D718F-682B-7343-BB3C-8AD70332433B}"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51550E6-1DFF-B84C-BFE3-E4371400DA8D}"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C01E281-1F8F-6944-BFC1-D0DAE21D9B0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CCFAE8-AF25-AC44-B97D-AB359B592C3A}"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12" name="Rectangle 4"/>
          <p:cNvSpPr>
            <a:spLocks noGrp="1" noChangeArrowheads="1"/>
          </p:cNvSpPr>
          <p:nvPr>
            <p:ph type="dt" sz="half" idx="2"/>
          </p:nvPr>
        </p:nvSpPr>
        <p:spPr bwMode="auto">
          <a:xfrm>
            <a:off x="43434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400">
                <a:latin typeface="Arial" pitchFamily="-112" charset="0"/>
                <a:ea typeface="+mn-ea"/>
                <a:cs typeface="+mn-cs"/>
              </a:defRPr>
            </a:lvl1pPr>
          </a:lstStyle>
          <a:p>
            <a:pPr>
              <a:defRPr/>
            </a:pPr>
            <a:endParaRPr lang="en-US" dirty="0"/>
          </a:p>
        </p:txBody>
      </p:sp>
      <p:sp>
        <p:nvSpPr>
          <p:cNvPr id="17413" name="Rectangle 5"/>
          <p:cNvSpPr>
            <a:spLocks noGrp="1" noChangeArrowheads="1"/>
          </p:cNvSpPr>
          <p:nvPr>
            <p:ph type="ftr" sz="quarter" idx="3"/>
          </p:nvPr>
        </p:nvSpPr>
        <p:spPr bwMode="auto">
          <a:xfrm>
            <a:off x="1524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sz="1400">
                <a:solidFill>
                  <a:schemeClr val="bg1">
                    <a:lumMod val="50000"/>
                  </a:schemeClr>
                </a:solidFill>
                <a:latin typeface="Arial" pitchFamily="-112" charset="0"/>
                <a:ea typeface="+mn-ea"/>
                <a:cs typeface="+mn-cs"/>
              </a:defRPr>
            </a:lvl1pPr>
          </a:lstStyle>
          <a:p>
            <a:pPr>
              <a:defRPr/>
            </a:pPr>
            <a:r>
              <a:rPr lang="en-US" b="1" dirty="0" smtClean="0">
                <a:latin typeface="Arial Narrow" pitchFamily="-112" charset="0"/>
                <a:ea typeface="ＭＳ Ｐゴシック" pitchFamily="-112" charset="-128"/>
                <a:cs typeface="ＭＳ Ｐゴシック" pitchFamily="-112" charset="-128"/>
                <a:sym typeface="Symbol" pitchFamily="-112" charset="2"/>
              </a:rPr>
              <a:t>(C) Dhruv Batra </a:t>
            </a:r>
          </a:p>
        </p:txBody>
      </p:sp>
      <p:sp>
        <p:nvSpPr>
          <p:cNvPr id="17414" name="Rectangle 6"/>
          <p:cNvSpPr>
            <a:spLocks noGrp="1" noChangeArrowheads="1"/>
          </p:cNvSpPr>
          <p:nvPr>
            <p:ph type="sldNum" sz="quarter" idx="4"/>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a:solidFill>
                  <a:schemeClr val="bg1">
                    <a:lumMod val="50000"/>
                  </a:schemeClr>
                </a:solidFill>
                <a:latin typeface="Arial" pitchFamily="-112" charset="0"/>
                <a:ea typeface="+mn-ea"/>
                <a:cs typeface="+mn-cs"/>
              </a:defRPr>
            </a:lvl1pPr>
          </a:lstStyle>
          <a:p>
            <a:pPr>
              <a:defRPr/>
            </a:pPr>
            <a:fld id="{2651A289-BEF2-FC49-AB93-B19BD27FB587}" type="slidenum">
              <a:rPr lang="en-US" smtClean="0"/>
              <a:pPr>
                <a:defRPr/>
              </a:pPr>
              <a:t>‹#›</a:t>
            </a:fld>
            <a:endParaRPr lang="en-US" dirty="0"/>
          </a:p>
        </p:txBody>
      </p:sp>
      <p:sp>
        <p:nvSpPr>
          <p:cNvPr id="7" name="Rectangle 5"/>
          <p:cNvSpPr>
            <a:spLocks noChangeArrowheads="1"/>
          </p:cNvSpPr>
          <p:nvPr userDrawn="1"/>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06" r:id="rId12"/>
    <p:sldLayoutId id="2147483722" r:id="rId13"/>
  </p:sldLayoutIdLst>
  <p:timing>
    <p:tnLst>
      <p:par>
        <p:cTn id="1" dur="indefinite" restart="never" nodeType="tmRoot"/>
      </p:par>
    </p:tnLst>
  </p:timing>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81.png"/></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1.png"/><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s://upload.wikimedia.org/wikipedia/commons/a/ab/Go_game_Kobayashi-Kato.png" TargetMode="External"/><Relationship Id="rId5" Type="http://schemas.openxmlformats.org/officeDocument/2006/relationships/hyperlink" Target="https://creativecommons.org/publicdomain/zero/1.0/deed.en" TargetMode="External"/><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pixabay.com/en/kitten-cute-feline-kitty-domestic-1246693/" TargetMode="External"/><Relationship Id="rId5" Type="http://schemas.openxmlformats.org/officeDocument/2006/relationships/hyperlink" Target="https://creativecommons.org/publicdomain/zero/1.0/deed.en" TargetMode="External"/><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tif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 Id="rId3" Type="http://schemas.openxmlformats.org/officeDocument/2006/relationships/image" Target="../media/image36.tiff"/></Relationships>
</file>

<file path=ppt/slides/_rels/slide37.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Bivariate_example.png" TargetMode="External"/><Relationship Id="rId4" Type="http://schemas.openxmlformats.org/officeDocument/2006/relationships/hyperlink" Target="https://www.flickr.com/photos/omegatron/8533520357" TargetMode="External"/><Relationship Id="rId5" Type="http://schemas.openxmlformats.org/officeDocument/2006/relationships/hyperlink" Target="https://creativecommons.org/publicdomain/zero/1.0/deed.en" TargetMode="External"/><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 Id="rId3" Type="http://schemas.openxmlformats.org/officeDocument/2006/relationships/image" Target="../media/image42.tiff"/></Relationships>
</file>

<file path=ppt/slides/_rels/slide41.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42.xml.rels><?xml version="1.0" encoding="UTF-8" standalone="yes"?>
<Relationships xmlns="http://schemas.openxmlformats.org/package/2006/relationships"><Relationship Id="rId3" Type="http://schemas.openxmlformats.org/officeDocument/2006/relationships/image" Target="../media/image41.tiff"/><Relationship Id="rId4" Type="http://schemas.openxmlformats.org/officeDocument/2006/relationships/image" Target="../media/image42.tiff"/><Relationship Id="rId5" Type="http://schemas.openxmlformats.org/officeDocument/2006/relationships/image" Target="../media/image44.tiff"/><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s.stanford.edu/people/karpathy/reinforcejs/gridworld_td.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5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9.emf"/></Relationships>
</file>

<file path=ppt/slides/_rels/slide58.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49.emf"/><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59.xml.rels><?xml version="1.0" encoding="UTF-8" standalone="yes"?>
<Relationships xmlns="http://schemas.openxmlformats.org/package/2006/relationships"><Relationship Id="rId3" Type="http://schemas.openxmlformats.org/officeDocument/2006/relationships/image" Target="../media/image50.emf"/><Relationship Id="rId4" Type="http://schemas.openxmlformats.org/officeDocument/2006/relationships/image" Target="../media/image49.emf"/><Relationship Id="rId5" Type="http://schemas.openxmlformats.org/officeDocument/2006/relationships/image" Target="../media/image51.emf"/><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0.emf"/><Relationship Id="rId5" Type="http://schemas.openxmlformats.org/officeDocument/2006/relationships/image" Target="../media/image49.emf"/><Relationship Id="rId6" Type="http://schemas.openxmlformats.org/officeDocument/2006/relationships/image" Target="../media/image51.emf"/><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0.emf"/><Relationship Id="rId5" Type="http://schemas.openxmlformats.org/officeDocument/2006/relationships/image" Target="../media/image49.emf"/><Relationship Id="rId6" Type="http://schemas.openxmlformats.org/officeDocument/2006/relationships/image" Target="../media/image51.emf"/><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s>
</file>

<file path=ppt/slides/_rels/slide65.xml.rels><?xml version="1.0" encoding="UTF-8" standalone="yes"?>
<Relationships xmlns="http://schemas.openxmlformats.org/package/2006/relationships"><Relationship Id="rId3" Type="http://schemas.openxmlformats.org/officeDocument/2006/relationships/hyperlink" Target="http://www.youtube.com/watch?v=V1eYniJ0Rnk" TargetMode="External"/><Relationship Id="rId4" Type="http://schemas.openxmlformats.org/officeDocument/2006/relationships/image" Target="../media/image54.jpg"/><Relationship Id="rId5" Type="http://schemas.openxmlformats.org/officeDocument/2006/relationships/hyperlink" Target="https://www.youtube.com/watch?v=V1eYniJ0Rnk" TargetMode="External"/><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66.xml.rels><?xml version="1.0" encoding="UTF-8" standalone="yes"?>
<Relationships xmlns="http://schemas.openxmlformats.org/package/2006/relationships"><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68.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7.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 Id="rId1" Type="http://schemas.microsoft.com/office/2007/relationships/media" Target="../media/media1.mov"/><Relationship Id="rId2" Type="http://schemas.openxmlformats.org/officeDocument/2006/relationships/video" Target="../media/media1.mov"/><Relationship Id="rId3" Type="http://schemas.microsoft.com/office/2007/relationships/media" Target="../media/media2.mov"/><Relationship Id="rId4" Type="http://schemas.openxmlformats.org/officeDocument/2006/relationships/video" Target="../media/media2.mov"/><Relationship Id="rId5" Type="http://schemas.microsoft.com/office/2007/relationships/media" Target="../media/media3.mov"/><Relationship Id="rId6" Type="http://schemas.openxmlformats.org/officeDocument/2006/relationships/video" Target="../media/media3.mov"/><Relationship Id="rId7" Type="http://schemas.microsoft.com/office/2007/relationships/media" Target="../media/media4.mov"/><Relationship Id="rId8" Type="http://schemas.openxmlformats.org/officeDocument/2006/relationships/video" Target="../media/media4.mov"/><Relationship Id="rId9" Type="http://schemas.openxmlformats.org/officeDocument/2006/relationships/slideLayout" Target="../slideLayouts/slideLayout12.xml"/><Relationship Id="rId10"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2.png"/><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6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68.png"/></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71.png"/><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72.png"/><Relationship Id="rId7" Type="http://schemas.openxmlformats.org/officeDocument/2006/relationships/image" Target="../media/image71.png"/><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1.png"/><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68.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1.png"/><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91.xml.rels><?xml version="1.0" encoding="UTF-8" standalone="yes"?>
<Relationships xmlns="http://schemas.openxmlformats.org/package/2006/relationships"><Relationship Id="rId3" Type="http://schemas.openxmlformats.org/officeDocument/2006/relationships/image" Target="../media/image75.gif"/><Relationship Id="rId4" Type="http://schemas.openxmlformats.org/officeDocument/2006/relationships/image" Target="../media/image76.gif"/><Relationship Id="rId5" Type="http://schemas.openxmlformats.org/officeDocument/2006/relationships/image" Target="../media/image77.gif"/><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66.png"/></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64.xml"/></Relationships>
</file>

<file path=ppt/slides/_rels/slide95.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78.png"/><Relationship Id="rId5" Type="http://schemas.openxmlformats.org/officeDocument/2006/relationships/image" Target="../media/image66.png"/><Relationship Id="rId1" Type="http://schemas.openxmlformats.org/officeDocument/2006/relationships/slideLayout" Target="../slideLayouts/slideLayout12.xml"/><Relationship Id="rId2" Type="http://schemas.openxmlformats.org/officeDocument/2006/relationships/notesSlide" Target="../notesSlides/notesSlide6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8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7.xml"/><Relationship Id="rId3" Type="http://schemas.openxmlformats.org/officeDocument/2006/relationships/image" Target="../media/image8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143000"/>
          </a:xfrm>
        </p:spPr>
        <p:txBody>
          <a:bodyPr/>
          <a:lstStyle/>
          <a:p>
            <a:r>
              <a:rPr lang="en-US" dirty="0"/>
              <a:t>CS 7643: Deep Learning</a:t>
            </a:r>
            <a:endParaRPr lang="en-US" sz="3200" dirty="0"/>
          </a:p>
        </p:txBody>
      </p:sp>
      <p:sp>
        <p:nvSpPr>
          <p:cNvPr id="16" name="Subtitle 3"/>
          <p:cNvSpPr>
            <a:spLocks noGrp="1"/>
          </p:cNvSpPr>
          <p:nvPr>
            <p:ph type="subTitle" idx="1"/>
          </p:nvPr>
        </p:nvSpPr>
        <p:spPr>
          <a:xfrm>
            <a:off x="0" y="4648200"/>
            <a:ext cx="9144000" cy="1752600"/>
          </a:xfrm>
        </p:spPr>
        <p:txBody>
          <a:bodyPr/>
          <a:lstStyle/>
          <a:p>
            <a:endParaRPr lang="en-US" dirty="0" smtClean="0"/>
          </a:p>
          <a:p>
            <a:r>
              <a:rPr lang="en-US" sz="2800" dirty="0" smtClean="0"/>
              <a:t>Dhruv Batra </a:t>
            </a:r>
          </a:p>
          <a:p>
            <a:r>
              <a:rPr lang="en-US" sz="2800" dirty="0" smtClean="0"/>
              <a:t>Georgia Tech</a:t>
            </a:r>
            <a:endParaRPr lang="en-US" sz="2800" dirty="0"/>
          </a:p>
        </p:txBody>
      </p:sp>
      <p:sp>
        <p:nvSpPr>
          <p:cNvPr id="3" name="TextBox 2"/>
          <p:cNvSpPr txBox="1"/>
          <p:nvPr/>
        </p:nvSpPr>
        <p:spPr>
          <a:xfrm>
            <a:off x="1828800" y="2307610"/>
            <a:ext cx="6934200" cy="1569660"/>
          </a:xfrm>
          <a:prstGeom prst="rect">
            <a:avLst/>
          </a:prstGeom>
          <a:noFill/>
        </p:spPr>
        <p:txBody>
          <a:bodyPr wrap="square" rtlCol="0">
            <a:spAutoFit/>
          </a:bodyPr>
          <a:lstStyle/>
          <a:p>
            <a:pPr lvl="0" algn="l">
              <a:spcBef>
                <a:spcPct val="20000"/>
              </a:spcBef>
            </a:pPr>
            <a:r>
              <a:rPr lang="en-US" sz="2400" kern="0" dirty="0" smtClean="0">
                <a:solidFill>
                  <a:prstClr val="black"/>
                </a:solidFill>
                <a:latin typeface="Arial"/>
                <a:ea typeface="Osaka"/>
                <a:cs typeface="Osaka"/>
              </a:rPr>
              <a:t>Topics</a:t>
            </a:r>
            <a:r>
              <a:rPr lang="en-US" sz="2400" kern="0" dirty="0">
                <a:solidFill>
                  <a:prstClr val="black"/>
                </a:solidFill>
                <a:latin typeface="Arial"/>
                <a:ea typeface="Osaka"/>
                <a:cs typeface="Osaka"/>
              </a:rPr>
              <a:t>: </a:t>
            </a:r>
          </a:p>
          <a:p>
            <a:pPr marL="742950" lvl="1" indent="-285750" algn="l">
              <a:spcBef>
                <a:spcPct val="20000"/>
              </a:spcBef>
              <a:buFontTx/>
              <a:buChar char="–"/>
            </a:pPr>
            <a:r>
              <a:rPr lang="en-US" sz="2000" kern="0" dirty="0" smtClean="0">
                <a:solidFill>
                  <a:prstClr val="black"/>
                </a:solidFill>
                <a:latin typeface="Arial"/>
                <a:ea typeface="Osaka"/>
                <a:cs typeface="Osaka"/>
              </a:rPr>
              <a:t>Review of Classical Reinforcement Learning</a:t>
            </a:r>
            <a:endParaRPr lang="en-US" sz="2000" kern="0" dirty="0">
              <a:solidFill>
                <a:prstClr val="black"/>
              </a:solidFill>
              <a:latin typeface="Arial"/>
              <a:ea typeface="Osaka"/>
              <a:cs typeface="Osaka"/>
            </a:endParaRPr>
          </a:p>
          <a:p>
            <a:pPr marL="742950" lvl="1" indent="-285750" algn="l">
              <a:spcBef>
                <a:spcPct val="20000"/>
              </a:spcBef>
              <a:buFontTx/>
              <a:buChar char="–"/>
            </a:pPr>
            <a:r>
              <a:rPr lang="en-US" sz="2000" kern="0" dirty="0" smtClean="0">
                <a:solidFill>
                  <a:prstClr val="black"/>
                </a:solidFill>
                <a:latin typeface="Arial"/>
                <a:ea typeface="Osaka"/>
                <a:cs typeface="Osaka"/>
              </a:rPr>
              <a:t>Value-based Deep RL</a:t>
            </a:r>
          </a:p>
          <a:p>
            <a:pPr marL="742950" lvl="1" indent="-285750" algn="l">
              <a:spcBef>
                <a:spcPct val="20000"/>
              </a:spcBef>
              <a:buFontTx/>
              <a:buChar char="–"/>
            </a:pPr>
            <a:r>
              <a:rPr lang="en-US" sz="2000" kern="0" dirty="0" smtClean="0">
                <a:solidFill>
                  <a:prstClr val="black"/>
                </a:solidFill>
                <a:latin typeface="Arial"/>
                <a:ea typeface="Osaka"/>
                <a:cs typeface="Osaka"/>
              </a:rPr>
              <a:t>Policy-based Deep RL</a:t>
            </a:r>
            <a:endParaRPr lang="en-US" sz="2000" kern="0" dirty="0">
              <a:solidFill>
                <a:prstClr val="black"/>
              </a:solidFill>
              <a:latin typeface="Arial"/>
              <a:ea typeface="Osaka"/>
              <a:cs typeface="Osak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RL API</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7324"/>
            <a:ext cx="9144000" cy="4480076"/>
          </a:xfrm>
          <a:prstGeom prst="rect">
            <a:avLst/>
          </a:prstGeom>
        </p:spPr>
      </p:pic>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21012823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Shape 1048"/>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How to choose the baseline?</a:t>
            </a:r>
          </a:p>
        </p:txBody>
      </p:sp>
      <p:sp>
        <p:nvSpPr>
          <p:cNvPr id="1050" name="Shape 1050"/>
          <p:cNvSpPr txBox="1"/>
          <p:nvPr/>
        </p:nvSpPr>
        <p:spPr>
          <a:xfrm>
            <a:off x="512600" y="1844425"/>
            <a:ext cx="83085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A better baseline: Want to push up the probability of an action from a state, if this action was better than the </a:t>
            </a:r>
            <a:r>
              <a:rPr lang="en" sz="1800" b="1" kern="0">
                <a:solidFill>
                  <a:srgbClr val="000000"/>
                </a:solidFill>
                <a:latin typeface="Arial"/>
                <a:ea typeface="Arial"/>
                <a:cs typeface="Arial"/>
                <a:sym typeface="Arial"/>
              </a:rPr>
              <a:t>expected value of what we should get from that state</a:t>
            </a:r>
            <a:r>
              <a:rPr lang="en" sz="1800" kern="0">
                <a:solidFill>
                  <a:srgbClr val="000000"/>
                </a:solidFill>
                <a:latin typeface="Arial"/>
                <a:ea typeface="Arial"/>
                <a:cs typeface="Arial"/>
                <a:sym typeface="Arial"/>
              </a:rPr>
              <a:t>.</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FF"/>
                </a:solidFill>
                <a:latin typeface="Arial"/>
                <a:ea typeface="Arial"/>
                <a:cs typeface="Arial"/>
                <a:sym typeface="Arial"/>
              </a:rPr>
              <a:t>Q: What does this remind you of?</a:t>
            </a:r>
          </a:p>
          <a:p>
            <a:pPr algn="l" eaLnBrk="1" fontAlgn="auto" hangingPunct="1">
              <a:spcBef>
                <a:spcPts val="0"/>
              </a:spcBef>
              <a:spcAft>
                <a:spcPts val="0"/>
              </a:spcAft>
            </a:pPr>
            <a:endParaRPr sz="1800" kern="0">
              <a:solidFill>
                <a:srgbClr val="0000FF"/>
              </a:solidFill>
              <a:latin typeface="Arial"/>
              <a:ea typeface="Arial"/>
              <a:cs typeface="Arial"/>
              <a:sym typeface="Arial"/>
            </a:endParaRPr>
          </a:p>
          <a:p>
            <a:pPr algn="l" eaLnBrk="1" fontAlgn="auto" hangingPunct="1">
              <a:spcBef>
                <a:spcPts val="0"/>
              </a:spcBef>
              <a:spcAft>
                <a:spcPts val="0"/>
              </a:spcAft>
            </a:pPr>
            <a:r>
              <a:rPr lang="en" sz="1800" kern="0">
                <a:solidFill>
                  <a:srgbClr val="FF0000"/>
                </a:solidFill>
                <a:latin typeface="Arial"/>
                <a:ea typeface="Arial"/>
                <a:cs typeface="Arial"/>
                <a:sym typeface="Arial"/>
              </a:rPr>
              <a:t>A: Q-function and value function!</a:t>
            </a:r>
          </a:p>
          <a:p>
            <a:pPr algn="l" eaLnBrk="1" fontAlgn="auto" hangingPunct="1">
              <a:spcBef>
                <a:spcPts val="0"/>
              </a:spcBef>
              <a:spcAft>
                <a:spcPts val="0"/>
              </a:spcAft>
            </a:pPr>
            <a:endParaRPr sz="1800" kern="0">
              <a:solidFill>
                <a:srgbClr val="FF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589621096"/>
      </p:ext>
    </p:extLst>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Shape 1055"/>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How to choose the baseline?</a:t>
            </a:r>
          </a:p>
        </p:txBody>
      </p:sp>
      <p:sp>
        <p:nvSpPr>
          <p:cNvPr id="1057" name="Shape 1057"/>
          <p:cNvSpPr txBox="1"/>
          <p:nvPr/>
        </p:nvSpPr>
        <p:spPr>
          <a:xfrm>
            <a:off x="512600" y="1844425"/>
            <a:ext cx="83085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A better baseline: Want to push up the probability of an action from a state, if this action was better than the </a:t>
            </a:r>
            <a:r>
              <a:rPr lang="en" sz="1800" b="1" kern="0">
                <a:solidFill>
                  <a:srgbClr val="000000"/>
                </a:solidFill>
                <a:latin typeface="Arial"/>
                <a:ea typeface="Arial"/>
                <a:cs typeface="Arial"/>
                <a:sym typeface="Arial"/>
              </a:rPr>
              <a:t>expected value of what we should get from that state</a:t>
            </a:r>
            <a:r>
              <a:rPr lang="en" sz="1800" kern="0">
                <a:solidFill>
                  <a:srgbClr val="000000"/>
                </a:solidFill>
                <a:latin typeface="Arial"/>
                <a:ea typeface="Arial"/>
                <a:cs typeface="Arial"/>
                <a:sym typeface="Arial"/>
              </a:rPr>
              <a:t>.</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FF"/>
                </a:solidFill>
                <a:latin typeface="Arial"/>
                <a:ea typeface="Arial"/>
                <a:cs typeface="Arial"/>
                <a:sym typeface="Arial"/>
              </a:rPr>
              <a:t>Q: What does this remind you of?</a:t>
            </a:r>
          </a:p>
          <a:p>
            <a:pPr algn="l" eaLnBrk="1" fontAlgn="auto" hangingPunct="1">
              <a:spcBef>
                <a:spcPts val="0"/>
              </a:spcBef>
              <a:spcAft>
                <a:spcPts val="0"/>
              </a:spcAft>
            </a:pPr>
            <a:endParaRPr sz="1800" kern="0">
              <a:solidFill>
                <a:srgbClr val="0000FF"/>
              </a:solidFill>
              <a:latin typeface="Arial"/>
              <a:ea typeface="Arial"/>
              <a:cs typeface="Arial"/>
              <a:sym typeface="Arial"/>
            </a:endParaRPr>
          </a:p>
          <a:p>
            <a:pPr algn="l" eaLnBrk="1" fontAlgn="auto" hangingPunct="1">
              <a:spcBef>
                <a:spcPts val="0"/>
              </a:spcBef>
              <a:spcAft>
                <a:spcPts val="0"/>
              </a:spcAft>
            </a:pPr>
            <a:r>
              <a:rPr lang="en" sz="1800" kern="0">
                <a:solidFill>
                  <a:srgbClr val="FF0000"/>
                </a:solidFill>
                <a:latin typeface="Arial"/>
                <a:ea typeface="Arial"/>
                <a:cs typeface="Arial"/>
                <a:sym typeface="Arial"/>
              </a:rPr>
              <a:t>A: Q-function and value function!</a:t>
            </a:r>
          </a:p>
          <a:p>
            <a:pPr algn="l" eaLnBrk="1" fontAlgn="auto" hangingPunct="1">
              <a:spcBef>
                <a:spcPts val="0"/>
              </a:spcBef>
              <a:spcAft>
                <a:spcPts val="0"/>
              </a:spcAft>
            </a:pPr>
            <a:endParaRPr sz="1800" kern="0">
              <a:solidFill>
                <a:srgbClr val="FF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1058" name="Shape 1058"/>
          <p:cNvSpPr txBox="1"/>
          <p:nvPr/>
        </p:nvSpPr>
        <p:spPr>
          <a:xfrm>
            <a:off x="483325" y="3873800"/>
            <a:ext cx="81702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Intuitively, we are happy with an action a</a:t>
            </a:r>
            <a:r>
              <a:rPr lang="en" sz="1800" kern="0" baseline="-25000">
                <a:solidFill>
                  <a:srgbClr val="000000"/>
                </a:solidFill>
                <a:latin typeface="Arial"/>
                <a:ea typeface="Arial"/>
                <a:cs typeface="Arial"/>
                <a:sym typeface="Arial"/>
              </a:rPr>
              <a:t>t</a:t>
            </a:r>
            <a:r>
              <a:rPr lang="en" sz="1800" kern="0">
                <a:solidFill>
                  <a:srgbClr val="000000"/>
                </a:solidFill>
                <a:latin typeface="Arial"/>
                <a:ea typeface="Arial"/>
                <a:cs typeface="Arial"/>
                <a:sym typeface="Arial"/>
              </a:rPr>
              <a:t> in a state s</a:t>
            </a:r>
            <a:r>
              <a:rPr lang="en" sz="1800" kern="0" baseline="-25000">
                <a:solidFill>
                  <a:srgbClr val="000000"/>
                </a:solidFill>
                <a:latin typeface="Arial"/>
                <a:ea typeface="Arial"/>
                <a:cs typeface="Arial"/>
                <a:sym typeface="Arial"/>
              </a:rPr>
              <a:t>t</a:t>
            </a:r>
            <a:r>
              <a:rPr lang="en" sz="1800" kern="0">
                <a:solidFill>
                  <a:srgbClr val="000000"/>
                </a:solidFill>
                <a:latin typeface="Arial"/>
                <a:ea typeface="Arial"/>
                <a:cs typeface="Arial"/>
                <a:sym typeface="Arial"/>
              </a:rPr>
              <a:t> if                                       is large. On the contrary, we are unhappy with an action if it’s small.</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59" name="Shape 1059"/>
          <p:cNvPicPr preferRelativeResize="0"/>
          <p:nvPr/>
        </p:nvPicPr>
        <p:blipFill>
          <a:blip r:embed="rId3">
            <a:alphaModFix/>
          </a:blip>
          <a:stretch>
            <a:fillRect/>
          </a:stretch>
        </p:blipFill>
        <p:spPr>
          <a:xfrm>
            <a:off x="6287025" y="3963888"/>
            <a:ext cx="2066375" cy="256550"/>
          </a:xfrm>
          <a:prstGeom prst="rect">
            <a:avLst/>
          </a:prstGeom>
          <a:noFill/>
          <a:ln>
            <a:noFill/>
          </a:ln>
        </p:spPr>
      </p:pic>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047745330"/>
      </p:ext>
    </p:extLst>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Shape 1064"/>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How to choose the baseline?</a:t>
            </a:r>
          </a:p>
        </p:txBody>
      </p:sp>
      <p:sp>
        <p:nvSpPr>
          <p:cNvPr id="1066" name="Shape 1066"/>
          <p:cNvSpPr txBox="1"/>
          <p:nvPr/>
        </p:nvSpPr>
        <p:spPr>
          <a:xfrm>
            <a:off x="512600" y="1844425"/>
            <a:ext cx="83085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A better baseline: Want to push up the probability of an action from a state, if this action was better than the </a:t>
            </a:r>
            <a:r>
              <a:rPr lang="en" sz="1800" b="1" kern="0">
                <a:solidFill>
                  <a:srgbClr val="000000"/>
                </a:solidFill>
                <a:latin typeface="Arial"/>
                <a:ea typeface="Arial"/>
                <a:cs typeface="Arial"/>
                <a:sym typeface="Arial"/>
              </a:rPr>
              <a:t>expected value of what we should get from that state</a:t>
            </a:r>
            <a:r>
              <a:rPr lang="en" sz="1800" kern="0">
                <a:solidFill>
                  <a:srgbClr val="000000"/>
                </a:solidFill>
                <a:latin typeface="Arial"/>
                <a:ea typeface="Arial"/>
                <a:cs typeface="Arial"/>
                <a:sym typeface="Arial"/>
              </a:rPr>
              <a:t>.</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FF"/>
                </a:solidFill>
                <a:latin typeface="Arial"/>
                <a:ea typeface="Arial"/>
                <a:cs typeface="Arial"/>
                <a:sym typeface="Arial"/>
              </a:rPr>
              <a:t>Q: What does this remind you of?</a:t>
            </a:r>
          </a:p>
          <a:p>
            <a:pPr algn="l" eaLnBrk="1" fontAlgn="auto" hangingPunct="1">
              <a:spcBef>
                <a:spcPts val="0"/>
              </a:spcBef>
              <a:spcAft>
                <a:spcPts val="0"/>
              </a:spcAft>
            </a:pPr>
            <a:endParaRPr sz="1800" kern="0">
              <a:solidFill>
                <a:srgbClr val="0000FF"/>
              </a:solidFill>
              <a:latin typeface="Arial"/>
              <a:ea typeface="Arial"/>
              <a:cs typeface="Arial"/>
              <a:sym typeface="Arial"/>
            </a:endParaRPr>
          </a:p>
          <a:p>
            <a:pPr algn="l" eaLnBrk="1" fontAlgn="auto" hangingPunct="1">
              <a:spcBef>
                <a:spcPts val="0"/>
              </a:spcBef>
              <a:spcAft>
                <a:spcPts val="0"/>
              </a:spcAft>
            </a:pPr>
            <a:r>
              <a:rPr lang="en" sz="1800" kern="0">
                <a:solidFill>
                  <a:srgbClr val="FF0000"/>
                </a:solidFill>
                <a:latin typeface="Arial"/>
                <a:ea typeface="Arial"/>
                <a:cs typeface="Arial"/>
                <a:sym typeface="Arial"/>
              </a:rPr>
              <a:t>A: Q-function and value function!</a:t>
            </a:r>
          </a:p>
          <a:p>
            <a:pPr algn="l" eaLnBrk="1" fontAlgn="auto" hangingPunct="1">
              <a:spcBef>
                <a:spcPts val="0"/>
              </a:spcBef>
              <a:spcAft>
                <a:spcPts val="0"/>
              </a:spcAft>
            </a:pPr>
            <a:endParaRPr sz="1800" kern="0">
              <a:solidFill>
                <a:srgbClr val="FF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1067" name="Shape 1067"/>
          <p:cNvSpPr txBox="1"/>
          <p:nvPr/>
        </p:nvSpPr>
        <p:spPr>
          <a:xfrm>
            <a:off x="483325" y="3873800"/>
            <a:ext cx="81702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Intuitively, we are happy with an action a</a:t>
            </a:r>
            <a:r>
              <a:rPr lang="en" sz="1800" kern="0" baseline="-25000">
                <a:solidFill>
                  <a:srgbClr val="000000"/>
                </a:solidFill>
                <a:latin typeface="Arial"/>
                <a:ea typeface="Arial"/>
                <a:cs typeface="Arial"/>
                <a:sym typeface="Arial"/>
              </a:rPr>
              <a:t>t</a:t>
            </a:r>
            <a:r>
              <a:rPr lang="en" sz="1800" kern="0">
                <a:solidFill>
                  <a:srgbClr val="000000"/>
                </a:solidFill>
                <a:latin typeface="Arial"/>
                <a:ea typeface="Arial"/>
                <a:cs typeface="Arial"/>
                <a:sym typeface="Arial"/>
              </a:rPr>
              <a:t> in a state s</a:t>
            </a:r>
            <a:r>
              <a:rPr lang="en" sz="1800" kern="0" baseline="-25000">
                <a:solidFill>
                  <a:srgbClr val="000000"/>
                </a:solidFill>
                <a:latin typeface="Arial"/>
                <a:ea typeface="Arial"/>
                <a:cs typeface="Arial"/>
                <a:sym typeface="Arial"/>
              </a:rPr>
              <a:t>t</a:t>
            </a:r>
            <a:r>
              <a:rPr lang="en" sz="1800" kern="0">
                <a:solidFill>
                  <a:srgbClr val="000000"/>
                </a:solidFill>
                <a:latin typeface="Arial"/>
                <a:ea typeface="Arial"/>
                <a:cs typeface="Arial"/>
                <a:sym typeface="Arial"/>
              </a:rPr>
              <a:t> if                                       is large. On the contrary, we are unhappy with an action if it’s small.</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Using this, we get the estimator:</a:t>
            </a:r>
          </a:p>
        </p:txBody>
      </p:sp>
      <p:pic>
        <p:nvPicPr>
          <p:cNvPr id="1068" name="Shape 1068"/>
          <p:cNvPicPr preferRelativeResize="0"/>
          <p:nvPr/>
        </p:nvPicPr>
        <p:blipFill>
          <a:blip r:embed="rId3">
            <a:alphaModFix/>
          </a:blip>
          <a:stretch>
            <a:fillRect/>
          </a:stretch>
        </p:blipFill>
        <p:spPr>
          <a:xfrm>
            <a:off x="3993751" y="4801776"/>
            <a:ext cx="4827375" cy="495874"/>
          </a:xfrm>
          <a:prstGeom prst="rect">
            <a:avLst/>
          </a:prstGeom>
          <a:noFill/>
          <a:ln>
            <a:noFill/>
          </a:ln>
        </p:spPr>
      </p:pic>
      <p:pic>
        <p:nvPicPr>
          <p:cNvPr id="1069" name="Shape 1069"/>
          <p:cNvPicPr preferRelativeResize="0"/>
          <p:nvPr/>
        </p:nvPicPr>
        <p:blipFill>
          <a:blip r:embed="rId4">
            <a:alphaModFix/>
          </a:blip>
          <a:stretch>
            <a:fillRect/>
          </a:stretch>
        </p:blipFill>
        <p:spPr>
          <a:xfrm>
            <a:off x="6287025" y="3963888"/>
            <a:ext cx="2066375" cy="256550"/>
          </a:xfrm>
          <a:prstGeom prst="rect">
            <a:avLst/>
          </a:prstGeom>
          <a:noFill/>
          <a:ln>
            <a:noFill/>
          </a:ln>
        </p:spPr>
      </p:pic>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34722693"/>
      </p:ext>
    </p:extLst>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Shape 1082"/>
          <p:cNvSpPr txBox="1">
            <a:spLocks noGrp="1"/>
          </p:cNvSpPr>
          <p:nvPr>
            <p:ph type="title"/>
          </p:nvPr>
        </p:nvSpPr>
        <p:spPr>
          <a:xfrm>
            <a:off x="457200" y="997278"/>
            <a:ext cx="8229600" cy="857400"/>
          </a:xfrm>
          <a:prstGeom prst="rect">
            <a:avLst/>
          </a:prstGeom>
        </p:spPr>
        <p:txBody>
          <a:bodyPr lIns="91425" tIns="91425" rIns="91425" bIns="91425" anchor="ctr" anchorCtr="0">
            <a:noAutofit/>
          </a:bodyPr>
          <a:lstStyle/>
          <a:p>
            <a:r>
              <a:rPr lang="en" dirty="0">
                <a:solidFill>
                  <a:schemeClr val="tx1"/>
                </a:solidFill>
              </a:rPr>
              <a:t>Actor-Critic Algorithm</a:t>
            </a:r>
          </a:p>
        </p:txBody>
      </p:sp>
      <p:sp>
        <p:nvSpPr>
          <p:cNvPr id="1084" name="Shape 1084"/>
          <p:cNvSpPr txBox="1"/>
          <p:nvPr/>
        </p:nvSpPr>
        <p:spPr>
          <a:xfrm>
            <a:off x="516525" y="1362587"/>
            <a:ext cx="63306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dirty="0">
              <a:solidFill>
                <a:srgbClr val="000000"/>
              </a:solidFill>
              <a:latin typeface="Arial"/>
              <a:ea typeface="Arial"/>
              <a:cs typeface="Arial"/>
              <a:sym typeface="Arial"/>
            </a:endParaRPr>
          </a:p>
          <a:p>
            <a:pPr algn="l" eaLnBrk="1" fontAlgn="auto" hangingPunct="1">
              <a:spcBef>
                <a:spcPts val="0"/>
              </a:spcBef>
              <a:spcAft>
                <a:spcPts val="0"/>
              </a:spcAft>
            </a:pPr>
            <a:endParaRPr sz="1400" kern="0" dirty="0">
              <a:solidFill>
                <a:srgbClr val="000000"/>
              </a:solidFill>
              <a:latin typeface="Arial"/>
              <a:ea typeface="Arial"/>
              <a:cs typeface="Arial"/>
              <a:sym typeface="Arial"/>
            </a:endParaRPr>
          </a:p>
          <a:p>
            <a:pPr algn="l" eaLnBrk="1" fontAlgn="auto" hangingPunct="1">
              <a:spcBef>
                <a:spcPts val="0"/>
              </a:spcBef>
              <a:spcAft>
                <a:spcPts val="0"/>
              </a:spcAft>
            </a:pPr>
            <a:r>
              <a:rPr lang="en" sz="1400" kern="0" dirty="0">
                <a:solidFill>
                  <a:srgbClr val="000000"/>
                </a:solidFill>
                <a:latin typeface="Arial"/>
                <a:ea typeface="Arial"/>
                <a:cs typeface="Arial"/>
                <a:sym typeface="Arial"/>
              </a:rPr>
              <a:t>Initialize policy parameters 𝜃, critic parameters 𝜙</a:t>
            </a:r>
          </a:p>
          <a:p>
            <a:pPr algn="l" eaLnBrk="1" fontAlgn="auto" hangingPunct="1">
              <a:spcBef>
                <a:spcPts val="0"/>
              </a:spcBef>
              <a:spcAft>
                <a:spcPts val="0"/>
              </a:spcAft>
            </a:pPr>
            <a:r>
              <a:rPr lang="en" sz="1400" b="1" kern="0" dirty="0">
                <a:solidFill>
                  <a:srgbClr val="000000"/>
                </a:solidFill>
                <a:latin typeface="Arial"/>
                <a:ea typeface="Arial"/>
                <a:cs typeface="Arial"/>
                <a:sym typeface="Arial"/>
              </a:rPr>
              <a:t>For </a:t>
            </a:r>
            <a:r>
              <a:rPr lang="en" sz="1400" kern="0" dirty="0">
                <a:solidFill>
                  <a:srgbClr val="000000"/>
                </a:solidFill>
                <a:latin typeface="Arial"/>
                <a:ea typeface="Arial"/>
                <a:cs typeface="Arial"/>
                <a:sym typeface="Arial"/>
              </a:rPr>
              <a:t>iteration=1, 2 … </a:t>
            </a:r>
            <a:r>
              <a:rPr lang="en" sz="1400" b="1" kern="0" dirty="0">
                <a:solidFill>
                  <a:srgbClr val="000000"/>
                </a:solidFill>
                <a:latin typeface="Arial"/>
                <a:ea typeface="Arial"/>
                <a:cs typeface="Arial"/>
                <a:sym typeface="Arial"/>
              </a:rPr>
              <a:t>do</a:t>
            </a:r>
          </a:p>
          <a:p>
            <a:pPr algn="l" eaLnBrk="1" fontAlgn="auto" hangingPunct="1">
              <a:spcBef>
                <a:spcPts val="0"/>
              </a:spcBef>
              <a:spcAft>
                <a:spcPts val="0"/>
              </a:spcAft>
            </a:pPr>
            <a:r>
              <a:rPr lang="en" sz="1400" b="1" kern="0" dirty="0">
                <a:solidFill>
                  <a:srgbClr val="000000"/>
                </a:solidFill>
                <a:latin typeface="Arial"/>
                <a:ea typeface="Arial"/>
                <a:cs typeface="Arial"/>
                <a:sym typeface="Arial"/>
              </a:rPr>
              <a:t>	</a:t>
            </a:r>
            <a:r>
              <a:rPr lang="en" sz="1400" kern="0" dirty="0">
                <a:solidFill>
                  <a:srgbClr val="000000"/>
                </a:solidFill>
                <a:latin typeface="Arial"/>
                <a:ea typeface="Arial"/>
                <a:cs typeface="Arial"/>
                <a:sym typeface="Arial"/>
              </a:rPr>
              <a:t>Sample m trajectories under the current policy</a:t>
            </a:r>
          </a:p>
          <a:p>
            <a:pPr algn="l" eaLnBrk="1" fontAlgn="auto" hangingPunct="1">
              <a:spcBef>
                <a:spcPts val="0"/>
              </a:spcBef>
              <a:spcAft>
                <a:spcPts val="0"/>
              </a:spcAft>
            </a:pPr>
            <a:r>
              <a:rPr lang="en" sz="1400" kern="0" dirty="0">
                <a:solidFill>
                  <a:srgbClr val="000000"/>
                </a:solidFill>
                <a:latin typeface="Arial"/>
                <a:ea typeface="Arial"/>
                <a:cs typeface="Arial"/>
                <a:sym typeface="Arial"/>
              </a:rPr>
              <a:t>	</a:t>
            </a:r>
          </a:p>
          <a:p>
            <a:pPr indent="457200" algn="l" eaLnBrk="1" fontAlgn="auto" hangingPunct="1">
              <a:spcBef>
                <a:spcPts val="0"/>
              </a:spcBef>
              <a:spcAft>
                <a:spcPts val="0"/>
              </a:spcAft>
            </a:pPr>
            <a:r>
              <a:rPr lang="en" sz="1400" b="1" kern="0" dirty="0">
                <a:solidFill>
                  <a:srgbClr val="000000"/>
                </a:solidFill>
                <a:latin typeface="Arial"/>
                <a:ea typeface="Arial"/>
                <a:cs typeface="Arial"/>
                <a:sym typeface="Arial"/>
              </a:rPr>
              <a:t>For</a:t>
            </a:r>
            <a:r>
              <a:rPr lang="en" sz="1400" kern="0" dirty="0">
                <a:solidFill>
                  <a:srgbClr val="000000"/>
                </a:solidFill>
                <a:latin typeface="Arial"/>
                <a:ea typeface="Arial"/>
                <a:cs typeface="Arial"/>
                <a:sym typeface="Arial"/>
              </a:rPr>
              <a:t> </a:t>
            </a:r>
            <a:r>
              <a:rPr lang="en" sz="1400" kern="0" dirty="0" err="1">
                <a:solidFill>
                  <a:srgbClr val="000000"/>
                </a:solidFill>
                <a:latin typeface="Arial"/>
                <a:ea typeface="Arial"/>
                <a:cs typeface="Arial"/>
                <a:sym typeface="Arial"/>
              </a:rPr>
              <a:t>i</a:t>
            </a:r>
            <a:r>
              <a:rPr lang="en" sz="1400" kern="0" dirty="0">
                <a:solidFill>
                  <a:srgbClr val="000000"/>
                </a:solidFill>
                <a:latin typeface="Arial"/>
                <a:ea typeface="Arial"/>
                <a:cs typeface="Arial"/>
                <a:sym typeface="Arial"/>
              </a:rPr>
              <a:t>=1, …, m </a:t>
            </a:r>
            <a:r>
              <a:rPr lang="en" sz="1400" b="1" kern="0" dirty="0">
                <a:solidFill>
                  <a:srgbClr val="000000"/>
                </a:solidFill>
                <a:latin typeface="Arial"/>
                <a:ea typeface="Arial"/>
                <a:cs typeface="Arial"/>
                <a:sym typeface="Arial"/>
              </a:rPr>
              <a:t>do</a:t>
            </a:r>
          </a:p>
          <a:p>
            <a:pPr indent="457200" algn="l" eaLnBrk="1" fontAlgn="auto" hangingPunct="1">
              <a:spcBef>
                <a:spcPts val="0"/>
              </a:spcBef>
              <a:spcAft>
                <a:spcPts val="0"/>
              </a:spcAft>
            </a:pPr>
            <a:r>
              <a:rPr lang="en" sz="1400" b="1" kern="0" dirty="0">
                <a:solidFill>
                  <a:srgbClr val="000000"/>
                </a:solidFill>
                <a:latin typeface="Arial"/>
                <a:ea typeface="Arial"/>
                <a:cs typeface="Arial"/>
                <a:sym typeface="Arial"/>
              </a:rPr>
              <a:t>	For </a:t>
            </a:r>
            <a:r>
              <a:rPr lang="en" sz="1400" kern="0" dirty="0">
                <a:solidFill>
                  <a:srgbClr val="000000"/>
                </a:solidFill>
                <a:latin typeface="Arial"/>
                <a:ea typeface="Arial"/>
                <a:cs typeface="Arial"/>
                <a:sym typeface="Arial"/>
              </a:rPr>
              <a:t>t=1, ... , T </a:t>
            </a:r>
            <a:r>
              <a:rPr lang="en" sz="1400" b="1" kern="0" dirty="0">
                <a:solidFill>
                  <a:srgbClr val="000000"/>
                </a:solidFill>
                <a:latin typeface="Arial"/>
                <a:ea typeface="Arial"/>
                <a:cs typeface="Arial"/>
                <a:sym typeface="Arial"/>
              </a:rPr>
              <a:t>do</a:t>
            </a:r>
          </a:p>
          <a:p>
            <a:pPr indent="457200" algn="l" eaLnBrk="1" fontAlgn="auto" hangingPunct="1">
              <a:spcBef>
                <a:spcPts val="0"/>
              </a:spcBef>
              <a:spcAft>
                <a:spcPts val="0"/>
              </a:spcAft>
            </a:pPr>
            <a:endParaRPr sz="1400" b="1" kern="0" dirty="0">
              <a:solidFill>
                <a:srgbClr val="000000"/>
              </a:solidFill>
              <a:latin typeface="Arial"/>
              <a:ea typeface="Arial"/>
              <a:cs typeface="Arial"/>
              <a:sym typeface="Arial"/>
            </a:endParaRPr>
          </a:p>
          <a:p>
            <a:pPr indent="457200" algn="l" eaLnBrk="1" fontAlgn="auto" hangingPunct="1">
              <a:spcBef>
                <a:spcPts val="0"/>
              </a:spcBef>
              <a:spcAft>
                <a:spcPts val="0"/>
              </a:spcAft>
            </a:pPr>
            <a:endParaRPr sz="1400" b="1" kern="0" dirty="0">
              <a:solidFill>
                <a:srgbClr val="000000"/>
              </a:solidFill>
              <a:latin typeface="Arial"/>
              <a:ea typeface="Arial"/>
              <a:cs typeface="Arial"/>
              <a:sym typeface="Arial"/>
            </a:endParaRPr>
          </a:p>
          <a:p>
            <a:pPr indent="457200" algn="l" eaLnBrk="1" fontAlgn="auto" hangingPunct="1">
              <a:spcBef>
                <a:spcPts val="0"/>
              </a:spcBef>
              <a:spcAft>
                <a:spcPts val="0"/>
              </a:spcAft>
            </a:pPr>
            <a:endParaRPr sz="1400" b="1" kern="0" dirty="0">
              <a:solidFill>
                <a:srgbClr val="000000"/>
              </a:solidFill>
              <a:latin typeface="Arial"/>
              <a:ea typeface="Arial"/>
              <a:cs typeface="Arial"/>
              <a:sym typeface="Arial"/>
            </a:endParaRPr>
          </a:p>
          <a:p>
            <a:pPr indent="457200" algn="l" eaLnBrk="1" fontAlgn="auto" hangingPunct="1">
              <a:spcBef>
                <a:spcPts val="0"/>
              </a:spcBef>
              <a:spcAft>
                <a:spcPts val="0"/>
              </a:spcAft>
            </a:pPr>
            <a:endParaRPr sz="1400" b="1" kern="0" dirty="0">
              <a:solidFill>
                <a:srgbClr val="000000"/>
              </a:solidFill>
              <a:latin typeface="Arial"/>
              <a:ea typeface="Arial"/>
              <a:cs typeface="Arial"/>
              <a:sym typeface="Arial"/>
            </a:endParaRPr>
          </a:p>
          <a:p>
            <a:pPr indent="457200" algn="l" eaLnBrk="1" fontAlgn="auto" hangingPunct="1">
              <a:spcBef>
                <a:spcPts val="0"/>
              </a:spcBef>
              <a:spcAft>
                <a:spcPts val="0"/>
              </a:spcAft>
            </a:pPr>
            <a:endParaRPr sz="1400" b="1" kern="0" dirty="0">
              <a:solidFill>
                <a:srgbClr val="000000"/>
              </a:solidFill>
              <a:latin typeface="Arial"/>
              <a:ea typeface="Arial"/>
              <a:cs typeface="Arial"/>
              <a:sym typeface="Arial"/>
            </a:endParaRPr>
          </a:p>
          <a:p>
            <a:pPr indent="457200" algn="l" eaLnBrk="1" fontAlgn="auto" hangingPunct="1">
              <a:spcBef>
                <a:spcPts val="0"/>
              </a:spcBef>
              <a:spcAft>
                <a:spcPts val="0"/>
              </a:spcAft>
            </a:pPr>
            <a:endParaRPr sz="1400" b="1" kern="0" dirty="0">
              <a:solidFill>
                <a:srgbClr val="000000"/>
              </a:solidFill>
              <a:latin typeface="Arial"/>
              <a:ea typeface="Arial"/>
              <a:cs typeface="Arial"/>
              <a:sym typeface="Arial"/>
            </a:endParaRPr>
          </a:p>
          <a:p>
            <a:pPr indent="457200" algn="l" eaLnBrk="1" fontAlgn="auto" hangingPunct="1">
              <a:spcBef>
                <a:spcPts val="0"/>
              </a:spcBef>
              <a:spcAft>
                <a:spcPts val="0"/>
              </a:spcAft>
            </a:pPr>
            <a:endParaRPr sz="1400" b="1" kern="0" dirty="0">
              <a:solidFill>
                <a:srgbClr val="000000"/>
              </a:solidFill>
              <a:latin typeface="Arial"/>
              <a:ea typeface="Arial"/>
              <a:cs typeface="Arial"/>
              <a:sym typeface="Arial"/>
            </a:endParaRPr>
          </a:p>
          <a:p>
            <a:pPr indent="457200" algn="l" eaLnBrk="1" fontAlgn="auto" hangingPunct="1">
              <a:spcBef>
                <a:spcPts val="0"/>
              </a:spcBef>
              <a:spcAft>
                <a:spcPts val="0"/>
              </a:spcAft>
            </a:pPr>
            <a:endParaRPr sz="1400" b="1" kern="0" dirty="0">
              <a:solidFill>
                <a:srgbClr val="000000"/>
              </a:solidFill>
              <a:latin typeface="Arial"/>
              <a:ea typeface="Arial"/>
              <a:cs typeface="Arial"/>
              <a:sym typeface="Arial"/>
            </a:endParaRPr>
          </a:p>
          <a:p>
            <a:pPr algn="l" eaLnBrk="1" fontAlgn="auto" hangingPunct="1">
              <a:spcBef>
                <a:spcPts val="0"/>
              </a:spcBef>
              <a:spcAft>
                <a:spcPts val="0"/>
              </a:spcAft>
            </a:pPr>
            <a:endParaRPr sz="1400" b="1" kern="0" dirty="0">
              <a:solidFill>
                <a:srgbClr val="000000"/>
              </a:solidFill>
              <a:latin typeface="Arial"/>
              <a:ea typeface="Arial"/>
              <a:cs typeface="Arial"/>
              <a:sym typeface="Arial"/>
            </a:endParaRPr>
          </a:p>
          <a:p>
            <a:pPr algn="l" eaLnBrk="1" fontAlgn="auto" hangingPunct="1">
              <a:spcBef>
                <a:spcPts val="0"/>
              </a:spcBef>
              <a:spcAft>
                <a:spcPts val="0"/>
              </a:spcAft>
            </a:pPr>
            <a:r>
              <a:rPr lang="en" sz="1400" b="1" kern="0" dirty="0">
                <a:solidFill>
                  <a:srgbClr val="000000"/>
                </a:solidFill>
                <a:latin typeface="Arial"/>
                <a:ea typeface="Arial"/>
                <a:cs typeface="Arial"/>
                <a:sym typeface="Arial"/>
              </a:rPr>
              <a:t>End for</a:t>
            </a:r>
          </a:p>
          <a:p>
            <a:pPr indent="457200" algn="l" eaLnBrk="1" fontAlgn="auto" hangingPunct="1">
              <a:spcBef>
                <a:spcPts val="0"/>
              </a:spcBef>
              <a:spcAft>
                <a:spcPts val="0"/>
              </a:spcAft>
            </a:pPr>
            <a:endParaRPr sz="1400" b="1" kern="0" dirty="0">
              <a:solidFill>
                <a:srgbClr val="000000"/>
              </a:solidFill>
              <a:latin typeface="Arial"/>
              <a:ea typeface="Arial"/>
              <a:cs typeface="Arial"/>
              <a:sym typeface="Arial"/>
            </a:endParaRPr>
          </a:p>
          <a:p>
            <a:pPr indent="457200" algn="l" eaLnBrk="1" fontAlgn="auto" hangingPunct="1">
              <a:spcBef>
                <a:spcPts val="0"/>
              </a:spcBef>
              <a:spcAft>
                <a:spcPts val="0"/>
              </a:spcAft>
            </a:pPr>
            <a:r>
              <a:rPr lang="en" sz="1400" b="1" kern="0" dirty="0">
                <a:solidFill>
                  <a:srgbClr val="000000"/>
                </a:solidFill>
                <a:latin typeface="Arial"/>
                <a:ea typeface="Arial"/>
                <a:cs typeface="Arial"/>
                <a:sym typeface="Arial"/>
              </a:rPr>
              <a:t>		</a:t>
            </a:r>
          </a:p>
          <a:p>
            <a:pPr indent="457200" algn="l" eaLnBrk="1" fontAlgn="auto" hangingPunct="1">
              <a:spcBef>
                <a:spcPts val="0"/>
              </a:spcBef>
              <a:spcAft>
                <a:spcPts val="0"/>
              </a:spcAft>
            </a:pPr>
            <a:r>
              <a:rPr lang="en" sz="1400" b="1" kern="0" dirty="0">
                <a:solidFill>
                  <a:srgbClr val="000000"/>
                </a:solidFill>
                <a:latin typeface="Arial"/>
                <a:ea typeface="Arial"/>
                <a:cs typeface="Arial"/>
                <a:sym typeface="Arial"/>
              </a:rPr>
              <a:t>		</a:t>
            </a:r>
          </a:p>
          <a:p>
            <a:pPr indent="457200" algn="l" eaLnBrk="1" fontAlgn="auto" hangingPunct="1">
              <a:spcBef>
                <a:spcPts val="0"/>
              </a:spcBef>
              <a:spcAft>
                <a:spcPts val="0"/>
              </a:spcAft>
            </a:pPr>
            <a:r>
              <a:rPr lang="en" sz="1400" b="1" kern="0" dirty="0">
                <a:solidFill>
                  <a:srgbClr val="000000"/>
                </a:solidFill>
                <a:latin typeface="Arial"/>
                <a:ea typeface="Arial"/>
                <a:cs typeface="Arial"/>
                <a:sym typeface="Arial"/>
              </a:rPr>
              <a:t>		</a:t>
            </a:r>
          </a:p>
          <a:p>
            <a:pPr indent="457200" algn="l" eaLnBrk="1" fontAlgn="auto" hangingPunct="1">
              <a:spcBef>
                <a:spcPts val="0"/>
              </a:spcBef>
              <a:spcAft>
                <a:spcPts val="0"/>
              </a:spcAft>
            </a:pPr>
            <a:r>
              <a:rPr lang="en" sz="1400" b="1" kern="0" dirty="0">
                <a:solidFill>
                  <a:srgbClr val="000000"/>
                </a:solidFill>
                <a:latin typeface="Arial"/>
                <a:ea typeface="Arial"/>
                <a:cs typeface="Arial"/>
                <a:sym typeface="Arial"/>
              </a:rPr>
              <a:t>		</a:t>
            </a:r>
          </a:p>
          <a:p>
            <a:pPr algn="l" eaLnBrk="1" fontAlgn="auto" hangingPunct="1">
              <a:spcBef>
                <a:spcPts val="0"/>
              </a:spcBef>
              <a:spcAft>
                <a:spcPts val="0"/>
              </a:spcAft>
            </a:pPr>
            <a:r>
              <a:rPr lang="en" sz="1400" kern="0" dirty="0">
                <a:solidFill>
                  <a:srgbClr val="000000"/>
                </a:solidFill>
                <a:latin typeface="Arial"/>
                <a:ea typeface="Arial"/>
                <a:cs typeface="Arial"/>
                <a:sym typeface="Arial"/>
              </a:rPr>
              <a:t>	</a:t>
            </a:r>
          </a:p>
          <a:p>
            <a:pPr algn="l" eaLnBrk="1" fontAlgn="auto" hangingPunct="1">
              <a:spcBef>
                <a:spcPts val="0"/>
              </a:spcBef>
              <a:spcAft>
                <a:spcPts val="0"/>
              </a:spcAft>
            </a:pPr>
            <a:endParaRPr sz="1400" kern="0" dirty="0">
              <a:solidFill>
                <a:srgbClr val="000000"/>
              </a:solidFill>
              <a:latin typeface="Arial"/>
              <a:ea typeface="Arial"/>
              <a:cs typeface="Arial"/>
              <a:sym typeface="Arial"/>
            </a:endParaRPr>
          </a:p>
        </p:txBody>
      </p:sp>
      <p:pic>
        <p:nvPicPr>
          <p:cNvPr id="1085" name="Shape 1085"/>
          <p:cNvPicPr preferRelativeResize="0"/>
          <p:nvPr/>
        </p:nvPicPr>
        <p:blipFill>
          <a:blip r:embed="rId3">
            <a:alphaModFix/>
          </a:blip>
          <a:stretch>
            <a:fillRect/>
          </a:stretch>
        </p:blipFill>
        <p:spPr>
          <a:xfrm>
            <a:off x="1075575" y="2539338"/>
            <a:ext cx="671874" cy="156775"/>
          </a:xfrm>
          <a:prstGeom prst="rect">
            <a:avLst/>
          </a:prstGeom>
          <a:noFill/>
          <a:ln>
            <a:noFill/>
          </a:ln>
        </p:spPr>
      </p:pic>
      <p:pic>
        <p:nvPicPr>
          <p:cNvPr id="1086" name="Shape 1086"/>
          <p:cNvPicPr preferRelativeResize="0"/>
          <p:nvPr/>
        </p:nvPicPr>
        <p:blipFill>
          <a:blip r:embed="rId4">
            <a:alphaModFix/>
          </a:blip>
          <a:stretch>
            <a:fillRect/>
          </a:stretch>
        </p:blipFill>
        <p:spPr>
          <a:xfrm>
            <a:off x="1976775" y="3182768"/>
            <a:ext cx="2298474" cy="496349"/>
          </a:xfrm>
          <a:prstGeom prst="rect">
            <a:avLst/>
          </a:prstGeom>
          <a:noFill/>
          <a:ln>
            <a:noFill/>
          </a:ln>
        </p:spPr>
      </p:pic>
      <p:pic>
        <p:nvPicPr>
          <p:cNvPr id="1087" name="Shape 1087"/>
          <p:cNvPicPr preferRelativeResize="0"/>
          <p:nvPr/>
        </p:nvPicPr>
        <p:blipFill>
          <a:blip r:embed="rId5">
            <a:alphaModFix/>
          </a:blip>
          <a:stretch>
            <a:fillRect/>
          </a:stretch>
        </p:blipFill>
        <p:spPr>
          <a:xfrm>
            <a:off x="1075576" y="4007487"/>
            <a:ext cx="2067649" cy="444300"/>
          </a:xfrm>
          <a:prstGeom prst="rect">
            <a:avLst/>
          </a:prstGeom>
          <a:noFill/>
          <a:ln>
            <a:noFill/>
          </a:ln>
        </p:spPr>
      </p:pic>
      <p:pic>
        <p:nvPicPr>
          <p:cNvPr id="1088" name="Shape 1088"/>
          <p:cNvPicPr preferRelativeResize="0"/>
          <p:nvPr/>
        </p:nvPicPr>
        <p:blipFill>
          <a:blip r:embed="rId6">
            <a:alphaModFix/>
          </a:blip>
          <a:stretch>
            <a:fillRect/>
          </a:stretch>
        </p:blipFill>
        <p:spPr>
          <a:xfrm>
            <a:off x="1976775" y="3730263"/>
            <a:ext cx="2298474" cy="226079"/>
          </a:xfrm>
          <a:prstGeom prst="rect">
            <a:avLst/>
          </a:prstGeom>
          <a:noFill/>
          <a:ln>
            <a:noFill/>
          </a:ln>
        </p:spPr>
      </p:pic>
      <p:pic>
        <p:nvPicPr>
          <p:cNvPr id="1089" name="Shape 1089"/>
          <p:cNvPicPr preferRelativeResize="0"/>
          <p:nvPr/>
        </p:nvPicPr>
        <p:blipFill>
          <a:blip r:embed="rId7">
            <a:alphaModFix/>
          </a:blip>
          <a:stretch>
            <a:fillRect/>
          </a:stretch>
        </p:blipFill>
        <p:spPr>
          <a:xfrm>
            <a:off x="1075575" y="4451788"/>
            <a:ext cx="824520" cy="156775"/>
          </a:xfrm>
          <a:prstGeom prst="rect">
            <a:avLst/>
          </a:prstGeom>
          <a:noFill/>
          <a:ln>
            <a:noFill/>
          </a:ln>
        </p:spPr>
      </p:pic>
      <p:pic>
        <p:nvPicPr>
          <p:cNvPr id="1090" name="Shape 1090"/>
          <p:cNvPicPr preferRelativeResize="0"/>
          <p:nvPr/>
        </p:nvPicPr>
        <p:blipFill>
          <a:blip r:embed="rId8">
            <a:alphaModFix/>
          </a:blip>
          <a:stretch>
            <a:fillRect/>
          </a:stretch>
        </p:blipFill>
        <p:spPr>
          <a:xfrm>
            <a:off x="1075575" y="4680238"/>
            <a:ext cx="990722" cy="226075"/>
          </a:xfrm>
          <a:prstGeom prst="rect">
            <a:avLst/>
          </a:prstGeom>
          <a:noFill/>
          <a:ln>
            <a:noFill/>
          </a:ln>
        </p:spPr>
      </p:pic>
      <p:sp>
        <p:nvSpPr>
          <p:cNvPr id="1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08904842"/>
      </p:ext>
    </p:extLst>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457200" y="1063228"/>
            <a:ext cx="8229600" cy="857400"/>
          </a:xfrm>
          <a:prstGeom prst="rect">
            <a:avLst/>
          </a:prstGeom>
        </p:spPr>
        <p:txBody>
          <a:bodyPr vert="horz" wrap="square" lIns="91425" tIns="91425" rIns="91425" bIns="91425" numCol="1" anchor="ctr" anchorCtr="0" compatLnSpc="1">
            <a:prstTxWarp prst="textNoShape">
              <a:avLst/>
            </a:prstTxWarp>
            <a:noAutofit/>
          </a:bodyPr>
          <a:lstStyle/>
          <a:p>
            <a:pPr>
              <a:spcBef>
                <a:spcPts val="0"/>
              </a:spcBef>
            </a:pPr>
            <a:r>
              <a:rPr lang="en" dirty="0">
                <a:solidFill>
                  <a:schemeClr val="tx1"/>
                </a:solidFill>
              </a:rPr>
              <a:t>Summary</a:t>
            </a:r>
          </a:p>
        </p:txBody>
      </p:sp>
      <p:sp>
        <p:nvSpPr>
          <p:cNvPr id="1332" name="Shape 1332"/>
          <p:cNvSpPr txBox="1">
            <a:spLocks noGrp="1"/>
          </p:cNvSpPr>
          <p:nvPr>
            <p:ph type="body" idx="1"/>
          </p:nvPr>
        </p:nvSpPr>
        <p:spPr>
          <a:xfrm>
            <a:off x="381000" y="1866175"/>
            <a:ext cx="8229600" cy="3725700"/>
          </a:xfrm>
          <a:prstGeom prst="rect">
            <a:avLst/>
          </a:prstGeom>
        </p:spPr>
        <p:txBody>
          <a:bodyPr vert="horz" wrap="square" lIns="91425" tIns="91425" rIns="91425" bIns="91425" numCol="1" anchor="ctr" anchorCtr="0" compatLnSpc="1">
            <a:prstTxWarp prst="textNoShape">
              <a:avLst/>
            </a:prstTxWarp>
            <a:noAutofit/>
          </a:bodyPr>
          <a:lstStyle/>
          <a:p>
            <a:pPr marL="457200" indent="-355600">
              <a:spcBef>
                <a:spcPts val="0"/>
              </a:spcBef>
              <a:buSzPct val="100000"/>
              <a:buChar char="-"/>
            </a:pPr>
            <a:r>
              <a:rPr lang="en" b="1"/>
              <a:t>Policy gradients</a:t>
            </a:r>
            <a:r>
              <a:rPr lang="en"/>
              <a:t>: very general but suffer from high variance so requires a lot of samples. </a:t>
            </a:r>
            <a:r>
              <a:rPr lang="en" b="1"/>
              <a:t>Challenge</a:t>
            </a:r>
            <a:r>
              <a:rPr lang="en"/>
              <a:t>: sample-efficiency</a:t>
            </a:r>
          </a:p>
          <a:p>
            <a:pPr marL="457200" indent="-355600">
              <a:spcBef>
                <a:spcPts val="0"/>
              </a:spcBef>
              <a:buSzPct val="100000"/>
              <a:buChar char="-"/>
            </a:pPr>
            <a:r>
              <a:rPr lang="en" b="1"/>
              <a:t>Q-learning</a:t>
            </a:r>
            <a:r>
              <a:rPr lang="en"/>
              <a:t>: does not always work but when it works, usually more sample-efficient. </a:t>
            </a:r>
            <a:r>
              <a:rPr lang="en" b="1"/>
              <a:t>Challenge</a:t>
            </a:r>
            <a:r>
              <a:rPr lang="en"/>
              <a:t>: exploration</a:t>
            </a:r>
          </a:p>
          <a:p>
            <a:pPr>
              <a:spcBef>
                <a:spcPts val="0"/>
              </a:spcBef>
              <a:buNone/>
            </a:pPr>
            <a:endParaRPr/>
          </a:p>
          <a:p>
            <a:pPr marL="457200" indent="-355600">
              <a:spcBef>
                <a:spcPts val="0"/>
              </a:spcBef>
              <a:buSzPct val="100000"/>
              <a:buChar char="-"/>
            </a:pPr>
            <a:r>
              <a:rPr lang="en"/>
              <a:t>Guarantees:</a:t>
            </a:r>
          </a:p>
          <a:p>
            <a:pPr marL="914400" lvl="1" indent="-342900">
              <a:spcBef>
                <a:spcPts val="0"/>
              </a:spcBef>
              <a:buSzPct val="100000"/>
              <a:buChar char="-"/>
            </a:pPr>
            <a:r>
              <a:rPr lang="en" sz="1800" b="1"/>
              <a:t>Policy Gradients</a:t>
            </a:r>
            <a:r>
              <a:rPr lang="en" sz="1800"/>
              <a:t>: Converges to a local minima of J(𝜃), often good enough!</a:t>
            </a:r>
          </a:p>
          <a:p>
            <a:pPr marL="914400" lvl="1" indent="-342900">
              <a:spcBef>
                <a:spcPts val="0"/>
              </a:spcBef>
              <a:buSzPct val="100000"/>
              <a:buChar char="-"/>
            </a:pPr>
            <a:r>
              <a:rPr lang="en" sz="1800" b="1"/>
              <a:t>Q-learning</a:t>
            </a:r>
            <a:r>
              <a:rPr lang="en" sz="1800"/>
              <a:t>: Zero guarantees since you are approximating Bellman equation with a complicated function approximator</a:t>
            </a:r>
          </a:p>
          <a:p>
            <a:pPr>
              <a:spcBef>
                <a:spcPts val="0"/>
              </a:spcBef>
              <a:buNone/>
            </a:pPr>
            <a:endParaRPr/>
          </a:p>
        </p:txBody>
      </p:sp>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521181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a:t>
            </a:fld>
            <a:endParaRPr lang="en-US"/>
          </a:p>
        </p:txBody>
      </p:sp>
    </p:spTree>
    <p:extLst>
      <p:ext uri="{BB962C8B-B14F-4D97-AF65-F5344CB8AC3E}">
        <p14:creationId xmlns:p14="http://schemas.microsoft.com/office/powerpoint/2010/main" val="5891545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dirty="0">
                <a:solidFill>
                  <a:schemeClr val="tx1"/>
                </a:solidFill>
              </a:rPr>
              <a:t>Robot Locomotion</a:t>
            </a:r>
          </a:p>
        </p:txBody>
      </p:sp>
      <p:pic>
        <p:nvPicPr>
          <p:cNvPr id="179" name="Shape 179"/>
          <p:cNvPicPr preferRelativeResize="0"/>
          <p:nvPr/>
        </p:nvPicPr>
        <p:blipFill>
          <a:blip r:embed="rId3">
            <a:alphaModFix/>
          </a:blip>
          <a:stretch>
            <a:fillRect/>
          </a:stretch>
        </p:blipFill>
        <p:spPr>
          <a:xfrm>
            <a:off x="325576" y="2099826"/>
            <a:ext cx="4600525" cy="2325649"/>
          </a:xfrm>
          <a:prstGeom prst="rect">
            <a:avLst/>
          </a:prstGeom>
          <a:noFill/>
          <a:ln>
            <a:noFill/>
          </a:ln>
        </p:spPr>
      </p:pic>
      <p:sp>
        <p:nvSpPr>
          <p:cNvPr id="180" name="Shape 180"/>
          <p:cNvSpPr txBox="1"/>
          <p:nvPr/>
        </p:nvSpPr>
        <p:spPr>
          <a:xfrm>
            <a:off x="5031475" y="2420100"/>
            <a:ext cx="39924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Objective</a:t>
            </a:r>
            <a:r>
              <a:rPr lang="en" sz="1600" kern="0">
                <a:solidFill>
                  <a:srgbClr val="000000"/>
                </a:solidFill>
                <a:latin typeface="Arial"/>
                <a:ea typeface="Arial"/>
                <a:cs typeface="Arial"/>
                <a:sym typeface="Arial"/>
              </a:rPr>
              <a:t>: Make the robot move forward</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b="1" kern="0">
                <a:solidFill>
                  <a:srgbClr val="000000"/>
                </a:solidFill>
                <a:latin typeface="Arial"/>
                <a:ea typeface="Arial"/>
                <a:cs typeface="Arial"/>
                <a:sym typeface="Arial"/>
              </a:rPr>
              <a:t>State: </a:t>
            </a:r>
            <a:r>
              <a:rPr lang="en" sz="1600" kern="0">
                <a:solidFill>
                  <a:srgbClr val="000000"/>
                </a:solidFill>
                <a:latin typeface="Arial"/>
                <a:ea typeface="Arial"/>
                <a:cs typeface="Arial"/>
                <a:sym typeface="Arial"/>
              </a:rPr>
              <a:t>Angle and position of the joints</a:t>
            </a:r>
          </a:p>
          <a:p>
            <a:pPr algn="l" eaLnBrk="1" fontAlgn="auto" hangingPunct="1">
              <a:spcBef>
                <a:spcPts val="0"/>
              </a:spcBef>
              <a:spcAft>
                <a:spcPts val="0"/>
              </a:spcAft>
            </a:pPr>
            <a:r>
              <a:rPr lang="en" sz="1600" b="1" kern="0">
                <a:solidFill>
                  <a:srgbClr val="000000"/>
                </a:solidFill>
                <a:latin typeface="Arial"/>
                <a:ea typeface="Arial"/>
                <a:cs typeface="Arial"/>
                <a:sym typeface="Arial"/>
              </a:rPr>
              <a:t>Action:</a:t>
            </a:r>
            <a:r>
              <a:rPr lang="en" sz="1600" kern="0">
                <a:solidFill>
                  <a:srgbClr val="000000"/>
                </a:solidFill>
                <a:latin typeface="Arial"/>
                <a:ea typeface="Arial"/>
                <a:cs typeface="Arial"/>
                <a:sym typeface="Arial"/>
              </a:rPr>
              <a:t> Torques applied on joints</a:t>
            </a:r>
          </a:p>
          <a:p>
            <a:pPr algn="l" eaLnBrk="1" fontAlgn="auto" hangingPunct="1">
              <a:spcBef>
                <a:spcPts val="0"/>
              </a:spcBef>
              <a:spcAft>
                <a:spcPts val="0"/>
              </a:spcAft>
            </a:pPr>
            <a:r>
              <a:rPr lang="en" sz="1600" b="1" kern="0">
                <a:solidFill>
                  <a:srgbClr val="000000"/>
                </a:solidFill>
                <a:latin typeface="Arial"/>
                <a:ea typeface="Arial"/>
                <a:cs typeface="Arial"/>
                <a:sym typeface="Arial"/>
              </a:rPr>
              <a:t>Reward: </a:t>
            </a:r>
            <a:r>
              <a:rPr lang="en" sz="1600" kern="0">
                <a:solidFill>
                  <a:srgbClr val="000000"/>
                </a:solidFill>
                <a:latin typeface="Arial"/>
                <a:ea typeface="Arial"/>
                <a:cs typeface="Arial"/>
                <a:sym typeface="Arial"/>
              </a:rPr>
              <a:t>1 at each time step upright + forward movement</a:t>
            </a:r>
          </a:p>
        </p:txBody>
      </p:sp>
      <p:sp>
        <p:nvSpPr>
          <p:cNvPr id="181" name="Shape 181"/>
          <p:cNvSpPr txBox="1"/>
          <p:nvPr/>
        </p:nvSpPr>
        <p:spPr>
          <a:xfrm>
            <a:off x="3159425" y="4920900"/>
            <a:ext cx="5891700" cy="921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Figures copyright John Schulman et al., 2016. Reproduced with permission. </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72574226"/>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dirty="0">
                <a:solidFill>
                  <a:schemeClr val="tx1"/>
                </a:solidFill>
              </a:rPr>
              <a:t>Atari Games</a:t>
            </a:r>
          </a:p>
        </p:txBody>
      </p:sp>
      <p:pic>
        <p:nvPicPr>
          <p:cNvPr id="188" name="Shape 188"/>
          <p:cNvPicPr preferRelativeResize="0"/>
          <p:nvPr/>
        </p:nvPicPr>
        <p:blipFill>
          <a:blip r:embed="rId3">
            <a:alphaModFix/>
          </a:blip>
          <a:stretch>
            <a:fillRect/>
          </a:stretch>
        </p:blipFill>
        <p:spPr>
          <a:xfrm>
            <a:off x="337200" y="1692025"/>
            <a:ext cx="8469600" cy="1213350"/>
          </a:xfrm>
          <a:prstGeom prst="rect">
            <a:avLst/>
          </a:prstGeom>
          <a:noFill/>
          <a:ln>
            <a:noFill/>
          </a:ln>
        </p:spPr>
      </p:pic>
      <p:sp>
        <p:nvSpPr>
          <p:cNvPr id="189" name="Shape 189"/>
          <p:cNvSpPr txBox="1"/>
          <p:nvPr/>
        </p:nvSpPr>
        <p:spPr>
          <a:xfrm>
            <a:off x="427775" y="3331850"/>
            <a:ext cx="74352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Objective</a:t>
            </a:r>
            <a:r>
              <a:rPr lang="en" sz="1600" kern="0">
                <a:solidFill>
                  <a:srgbClr val="000000"/>
                </a:solidFill>
                <a:latin typeface="Arial"/>
                <a:ea typeface="Arial"/>
                <a:cs typeface="Arial"/>
                <a:sym typeface="Arial"/>
              </a:rPr>
              <a:t>: Complete the game with the highest score</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b="1" kern="0">
                <a:solidFill>
                  <a:srgbClr val="000000"/>
                </a:solidFill>
                <a:latin typeface="Arial"/>
                <a:ea typeface="Arial"/>
                <a:cs typeface="Arial"/>
                <a:sym typeface="Arial"/>
              </a:rPr>
              <a:t>State: </a:t>
            </a:r>
            <a:r>
              <a:rPr lang="en" sz="1600" kern="0">
                <a:solidFill>
                  <a:srgbClr val="000000"/>
                </a:solidFill>
                <a:latin typeface="Arial"/>
                <a:ea typeface="Arial"/>
                <a:cs typeface="Arial"/>
                <a:sym typeface="Arial"/>
              </a:rPr>
              <a:t>Raw pixel inputs of the game state</a:t>
            </a:r>
          </a:p>
          <a:p>
            <a:pPr algn="l" eaLnBrk="1" fontAlgn="auto" hangingPunct="1">
              <a:spcBef>
                <a:spcPts val="0"/>
              </a:spcBef>
              <a:spcAft>
                <a:spcPts val="0"/>
              </a:spcAft>
            </a:pPr>
            <a:r>
              <a:rPr lang="en" sz="1600" b="1" kern="0">
                <a:solidFill>
                  <a:srgbClr val="000000"/>
                </a:solidFill>
                <a:latin typeface="Arial"/>
                <a:ea typeface="Arial"/>
                <a:cs typeface="Arial"/>
                <a:sym typeface="Arial"/>
              </a:rPr>
              <a:t>Action:</a:t>
            </a:r>
            <a:r>
              <a:rPr lang="en" sz="1600" kern="0">
                <a:solidFill>
                  <a:srgbClr val="000000"/>
                </a:solidFill>
                <a:latin typeface="Arial"/>
                <a:ea typeface="Arial"/>
                <a:cs typeface="Arial"/>
                <a:sym typeface="Arial"/>
              </a:rPr>
              <a:t> Game controls e.g. Left, Right, Up, Down</a:t>
            </a:r>
          </a:p>
          <a:p>
            <a:pPr algn="l" eaLnBrk="1" fontAlgn="auto" hangingPunct="1">
              <a:spcBef>
                <a:spcPts val="0"/>
              </a:spcBef>
              <a:spcAft>
                <a:spcPts val="0"/>
              </a:spcAft>
            </a:pPr>
            <a:r>
              <a:rPr lang="en" sz="1600" b="1" kern="0">
                <a:solidFill>
                  <a:srgbClr val="000000"/>
                </a:solidFill>
                <a:latin typeface="Arial"/>
                <a:ea typeface="Arial"/>
                <a:cs typeface="Arial"/>
                <a:sym typeface="Arial"/>
              </a:rPr>
              <a:t>Reward: </a:t>
            </a:r>
            <a:r>
              <a:rPr lang="en" sz="1600" kern="0">
                <a:solidFill>
                  <a:srgbClr val="000000"/>
                </a:solidFill>
                <a:latin typeface="Arial"/>
                <a:ea typeface="Arial"/>
                <a:cs typeface="Arial"/>
                <a:sym typeface="Arial"/>
              </a:rPr>
              <a:t>Score increase/decrease at each time step</a:t>
            </a:r>
          </a:p>
        </p:txBody>
      </p:sp>
      <p:sp>
        <p:nvSpPr>
          <p:cNvPr id="190" name="Shape 190"/>
          <p:cNvSpPr txBox="1"/>
          <p:nvPr/>
        </p:nvSpPr>
        <p:spPr>
          <a:xfrm>
            <a:off x="3159425" y="4920900"/>
            <a:ext cx="5891700" cy="921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Figures copyright Volodymyr Mnih et al., 2013. Reproduced with permission. </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212630342"/>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dirty="0">
                <a:solidFill>
                  <a:schemeClr val="tx1"/>
                </a:solidFill>
              </a:rPr>
              <a:t>Go</a:t>
            </a:r>
          </a:p>
        </p:txBody>
      </p:sp>
      <p:sp>
        <p:nvSpPr>
          <p:cNvPr id="197" name="Shape 197"/>
          <p:cNvSpPr txBox="1"/>
          <p:nvPr/>
        </p:nvSpPr>
        <p:spPr>
          <a:xfrm>
            <a:off x="4122600" y="2608700"/>
            <a:ext cx="50214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Objective</a:t>
            </a:r>
            <a:r>
              <a:rPr lang="en" sz="1600" kern="0">
                <a:solidFill>
                  <a:srgbClr val="000000"/>
                </a:solidFill>
                <a:latin typeface="Arial"/>
                <a:ea typeface="Arial"/>
                <a:cs typeface="Arial"/>
                <a:sym typeface="Arial"/>
              </a:rPr>
              <a:t>: Win the game!</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b="1" kern="0">
                <a:solidFill>
                  <a:srgbClr val="000000"/>
                </a:solidFill>
                <a:latin typeface="Arial"/>
                <a:ea typeface="Arial"/>
                <a:cs typeface="Arial"/>
                <a:sym typeface="Arial"/>
              </a:rPr>
              <a:t>State: </a:t>
            </a:r>
            <a:r>
              <a:rPr lang="en" sz="1600" kern="0">
                <a:solidFill>
                  <a:srgbClr val="000000"/>
                </a:solidFill>
                <a:latin typeface="Arial"/>
                <a:ea typeface="Arial"/>
                <a:cs typeface="Arial"/>
                <a:sym typeface="Arial"/>
              </a:rPr>
              <a:t>Position of all pieces</a:t>
            </a:r>
          </a:p>
          <a:p>
            <a:pPr algn="l" eaLnBrk="1" fontAlgn="auto" hangingPunct="1">
              <a:spcBef>
                <a:spcPts val="0"/>
              </a:spcBef>
              <a:spcAft>
                <a:spcPts val="0"/>
              </a:spcAft>
            </a:pPr>
            <a:r>
              <a:rPr lang="en" sz="1600" b="1" kern="0">
                <a:solidFill>
                  <a:srgbClr val="000000"/>
                </a:solidFill>
                <a:latin typeface="Arial"/>
                <a:ea typeface="Arial"/>
                <a:cs typeface="Arial"/>
                <a:sym typeface="Arial"/>
              </a:rPr>
              <a:t>Action:</a:t>
            </a:r>
            <a:r>
              <a:rPr lang="en" sz="1600" kern="0">
                <a:solidFill>
                  <a:srgbClr val="000000"/>
                </a:solidFill>
                <a:latin typeface="Arial"/>
                <a:ea typeface="Arial"/>
                <a:cs typeface="Arial"/>
                <a:sym typeface="Arial"/>
              </a:rPr>
              <a:t> Where to put the next piece down</a:t>
            </a:r>
          </a:p>
          <a:p>
            <a:pPr algn="l" eaLnBrk="1" fontAlgn="auto" hangingPunct="1">
              <a:spcBef>
                <a:spcPts val="0"/>
              </a:spcBef>
              <a:spcAft>
                <a:spcPts val="0"/>
              </a:spcAft>
            </a:pPr>
            <a:r>
              <a:rPr lang="en" sz="1600" b="1" kern="0">
                <a:solidFill>
                  <a:srgbClr val="000000"/>
                </a:solidFill>
                <a:latin typeface="Arial"/>
                <a:ea typeface="Arial"/>
                <a:cs typeface="Arial"/>
                <a:sym typeface="Arial"/>
              </a:rPr>
              <a:t>Reward: </a:t>
            </a:r>
            <a:r>
              <a:rPr lang="en" sz="1600" kern="0">
                <a:solidFill>
                  <a:srgbClr val="000000"/>
                </a:solidFill>
                <a:latin typeface="Arial"/>
                <a:ea typeface="Arial"/>
                <a:cs typeface="Arial"/>
                <a:sym typeface="Arial"/>
              </a:rPr>
              <a:t>1 if win at the end of the game, 0 otherwise</a:t>
            </a:r>
          </a:p>
        </p:txBody>
      </p:sp>
      <p:pic>
        <p:nvPicPr>
          <p:cNvPr id="198" name="Shape 198"/>
          <p:cNvPicPr preferRelativeResize="0"/>
          <p:nvPr/>
        </p:nvPicPr>
        <p:blipFill>
          <a:blip r:embed="rId3">
            <a:alphaModFix/>
          </a:blip>
          <a:stretch>
            <a:fillRect/>
          </a:stretch>
        </p:blipFill>
        <p:spPr>
          <a:xfrm>
            <a:off x="498700" y="1676775"/>
            <a:ext cx="3504450" cy="3504450"/>
          </a:xfrm>
          <a:prstGeom prst="rect">
            <a:avLst/>
          </a:prstGeom>
          <a:noFill/>
          <a:ln>
            <a:noFill/>
          </a:ln>
        </p:spPr>
      </p:pic>
      <p:sp>
        <p:nvSpPr>
          <p:cNvPr id="199" name="Shape 199"/>
          <p:cNvSpPr txBox="1"/>
          <p:nvPr/>
        </p:nvSpPr>
        <p:spPr>
          <a:xfrm>
            <a:off x="2271300" y="1122075"/>
            <a:ext cx="58665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00" name="Shape 200"/>
          <p:cNvSpPr txBox="1"/>
          <p:nvPr/>
        </p:nvSpPr>
        <p:spPr>
          <a:xfrm>
            <a:off x="7838700" y="5209475"/>
            <a:ext cx="1305300" cy="25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999999"/>
                </a:solidFill>
                <a:latin typeface="Arial"/>
                <a:ea typeface="Arial"/>
                <a:cs typeface="Arial"/>
                <a:sym typeface="Arial"/>
                <a:hlinkClick r:id="rId4"/>
              </a:rPr>
              <a:t>This image</a:t>
            </a:r>
            <a:r>
              <a:rPr lang="en" sz="600" kern="0">
                <a:solidFill>
                  <a:srgbClr val="999999"/>
                </a:solidFill>
                <a:latin typeface="Arial"/>
                <a:ea typeface="Arial"/>
                <a:cs typeface="Arial"/>
                <a:sym typeface="Arial"/>
              </a:rPr>
              <a:t> is </a:t>
            </a:r>
            <a:r>
              <a:rPr lang="en" sz="600" u="sng" kern="0">
                <a:solidFill>
                  <a:srgbClr val="999999"/>
                </a:solidFill>
                <a:latin typeface="Arial"/>
                <a:ea typeface="Arial"/>
                <a:cs typeface="Arial"/>
                <a:sym typeface="Arial"/>
                <a:hlinkClick r:id="rId5"/>
              </a:rPr>
              <a:t>CC0 public domain</a:t>
            </a: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47182847"/>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a:t>
            </a:fld>
            <a:endParaRPr lang="en-US"/>
          </a:p>
        </p:txBody>
      </p:sp>
    </p:spTree>
    <p:extLst>
      <p:ext uri="{BB962C8B-B14F-4D97-AF65-F5344CB8AC3E}">
        <p14:creationId xmlns:p14="http://schemas.microsoft.com/office/powerpoint/2010/main" val="11533655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dirty="0">
                <a:solidFill>
                  <a:schemeClr val="tx1"/>
                </a:solidFill>
              </a:rPr>
              <a:t>Markov Decision Process</a:t>
            </a:r>
          </a:p>
        </p:txBody>
      </p:sp>
      <p:sp>
        <p:nvSpPr>
          <p:cNvPr id="222" name="Shape 222"/>
          <p:cNvSpPr txBox="1"/>
          <p:nvPr/>
        </p:nvSpPr>
        <p:spPr>
          <a:xfrm>
            <a:off x="457200" y="1066800"/>
            <a:ext cx="8515800" cy="984000"/>
          </a:xfrm>
          <a:prstGeom prst="rect">
            <a:avLst/>
          </a:prstGeom>
          <a:noFill/>
          <a:ln>
            <a:noFill/>
          </a:ln>
        </p:spPr>
        <p:txBody>
          <a:bodyPr lIns="91425" tIns="91425" rIns="91425" bIns="91425" anchor="t" anchorCtr="0">
            <a:noAutofit/>
          </a:bodyPr>
          <a:lstStyle/>
          <a:p>
            <a:pPr marL="457200" indent="-342900" algn="l" eaLnBrk="1" fontAlgn="auto" hangingPunct="1">
              <a:spcBef>
                <a:spcPts val="0"/>
              </a:spcBef>
              <a:spcAft>
                <a:spcPts val="0"/>
              </a:spcAft>
              <a:buSzPct val="100000"/>
              <a:buFontTx/>
              <a:buChar char="-"/>
            </a:pPr>
            <a:r>
              <a:rPr lang="en" sz="1800" kern="0" dirty="0">
                <a:solidFill>
                  <a:srgbClr val="000000"/>
                </a:solidFill>
                <a:latin typeface="Arial"/>
                <a:ea typeface="Arial"/>
                <a:cs typeface="Arial"/>
                <a:sym typeface="Arial"/>
              </a:rPr>
              <a:t>Mathematical formulation of the RL problem</a:t>
            </a: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 sz="1800" kern="0" dirty="0">
              <a:solidFill>
                <a:srgbClr val="000000"/>
              </a:solidFill>
              <a:latin typeface="Arial"/>
              <a:ea typeface="Arial"/>
              <a:cs typeface="Arial"/>
              <a:sym typeface="Arial"/>
            </a:endParaRPr>
          </a:p>
        </p:txBody>
      </p:sp>
      <p:sp>
        <p:nvSpPr>
          <p:cNvPr id="223" name="Shape 223"/>
          <p:cNvSpPr txBox="1"/>
          <p:nvPr/>
        </p:nvSpPr>
        <p:spPr>
          <a:xfrm>
            <a:off x="712950" y="1600200"/>
            <a:ext cx="81378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00"/>
                </a:solidFill>
                <a:latin typeface="Arial"/>
                <a:ea typeface="Arial"/>
                <a:cs typeface="Arial"/>
                <a:sym typeface="Arial"/>
              </a:rPr>
              <a:t>Defined by: </a:t>
            </a: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set of possible states</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set of possible actions</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distribution of reward given (state, action) pair</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transition probability i.e. distribution over next state given (state, action) pair</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discount factor</a:t>
            </a:r>
          </a:p>
        </p:txBody>
      </p:sp>
      <p:pic>
        <p:nvPicPr>
          <p:cNvPr id="224" name="Shape 224"/>
          <p:cNvPicPr preferRelativeResize="0"/>
          <p:nvPr/>
        </p:nvPicPr>
        <p:blipFill>
          <a:blip r:embed="rId3">
            <a:alphaModFix/>
          </a:blip>
          <a:stretch>
            <a:fillRect/>
          </a:stretch>
        </p:blipFill>
        <p:spPr>
          <a:xfrm>
            <a:off x="1975901" y="1662849"/>
            <a:ext cx="1860375" cy="326224"/>
          </a:xfrm>
          <a:prstGeom prst="rect">
            <a:avLst/>
          </a:prstGeom>
          <a:noFill/>
          <a:ln>
            <a:noFill/>
          </a:ln>
        </p:spPr>
      </p:pic>
      <p:pic>
        <p:nvPicPr>
          <p:cNvPr id="225" name="Shape 225"/>
          <p:cNvPicPr preferRelativeResize="0"/>
          <p:nvPr/>
        </p:nvPicPr>
        <p:blipFill>
          <a:blip r:embed="rId4">
            <a:alphaModFix/>
          </a:blip>
          <a:stretch>
            <a:fillRect/>
          </a:stretch>
        </p:blipFill>
        <p:spPr>
          <a:xfrm>
            <a:off x="991250" y="2225376"/>
            <a:ext cx="152400" cy="180975"/>
          </a:xfrm>
          <a:prstGeom prst="rect">
            <a:avLst/>
          </a:prstGeom>
          <a:noFill/>
          <a:ln>
            <a:noFill/>
          </a:ln>
        </p:spPr>
      </p:pic>
      <p:pic>
        <p:nvPicPr>
          <p:cNvPr id="226" name="Shape 226"/>
          <p:cNvPicPr preferRelativeResize="0"/>
          <p:nvPr/>
        </p:nvPicPr>
        <p:blipFill>
          <a:blip r:embed="rId5">
            <a:alphaModFix/>
          </a:blip>
          <a:stretch>
            <a:fillRect/>
          </a:stretch>
        </p:blipFill>
        <p:spPr>
          <a:xfrm>
            <a:off x="976963" y="2483413"/>
            <a:ext cx="180975" cy="180975"/>
          </a:xfrm>
          <a:prstGeom prst="rect">
            <a:avLst/>
          </a:prstGeom>
          <a:noFill/>
          <a:ln>
            <a:noFill/>
          </a:ln>
        </p:spPr>
      </p:pic>
      <p:pic>
        <p:nvPicPr>
          <p:cNvPr id="227" name="Shape 227"/>
          <p:cNvPicPr preferRelativeResize="0"/>
          <p:nvPr/>
        </p:nvPicPr>
        <p:blipFill>
          <a:blip r:embed="rId6">
            <a:alphaModFix/>
          </a:blip>
          <a:stretch>
            <a:fillRect/>
          </a:stretch>
        </p:blipFill>
        <p:spPr>
          <a:xfrm>
            <a:off x="972187" y="2741462"/>
            <a:ext cx="190500" cy="171450"/>
          </a:xfrm>
          <a:prstGeom prst="rect">
            <a:avLst/>
          </a:prstGeom>
          <a:noFill/>
          <a:ln>
            <a:noFill/>
          </a:ln>
        </p:spPr>
      </p:pic>
      <p:pic>
        <p:nvPicPr>
          <p:cNvPr id="228" name="Shape 228"/>
          <p:cNvPicPr preferRelativeResize="0"/>
          <p:nvPr/>
        </p:nvPicPr>
        <p:blipFill>
          <a:blip r:embed="rId7">
            <a:alphaModFix/>
          </a:blip>
          <a:stretch>
            <a:fillRect/>
          </a:stretch>
        </p:blipFill>
        <p:spPr>
          <a:xfrm>
            <a:off x="996026" y="2990001"/>
            <a:ext cx="142875" cy="161925"/>
          </a:xfrm>
          <a:prstGeom prst="rect">
            <a:avLst/>
          </a:prstGeom>
          <a:noFill/>
          <a:ln>
            <a:noFill/>
          </a:ln>
        </p:spPr>
      </p:pic>
      <p:pic>
        <p:nvPicPr>
          <p:cNvPr id="229" name="Shape 229"/>
          <p:cNvPicPr preferRelativeResize="0"/>
          <p:nvPr/>
        </p:nvPicPr>
        <p:blipFill>
          <a:blip r:embed="rId8">
            <a:alphaModFix/>
          </a:blip>
          <a:stretch>
            <a:fillRect/>
          </a:stretch>
        </p:blipFill>
        <p:spPr>
          <a:xfrm>
            <a:off x="1005538" y="3229000"/>
            <a:ext cx="123825" cy="152400"/>
          </a:xfrm>
          <a:prstGeom prst="rect">
            <a:avLst/>
          </a:prstGeom>
          <a:noFill/>
          <a:ln>
            <a:noFill/>
          </a:ln>
        </p:spPr>
      </p:pic>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52299263"/>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dirty="0">
                <a:solidFill>
                  <a:schemeClr val="tx1"/>
                </a:solidFill>
              </a:rPr>
              <a:t>Markov Decision Process</a:t>
            </a:r>
          </a:p>
        </p:txBody>
      </p:sp>
      <p:sp>
        <p:nvSpPr>
          <p:cNvPr id="222" name="Shape 222"/>
          <p:cNvSpPr txBox="1"/>
          <p:nvPr/>
        </p:nvSpPr>
        <p:spPr>
          <a:xfrm>
            <a:off x="457200" y="1066800"/>
            <a:ext cx="8515800" cy="984000"/>
          </a:xfrm>
          <a:prstGeom prst="rect">
            <a:avLst/>
          </a:prstGeom>
          <a:noFill/>
          <a:ln>
            <a:noFill/>
          </a:ln>
        </p:spPr>
        <p:txBody>
          <a:bodyPr lIns="91425" tIns="91425" rIns="91425" bIns="91425" anchor="t" anchorCtr="0">
            <a:noAutofit/>
          </a:bodyPr>
          <a:lstStyle/>
          <a:p>
            <a:pPr marL="457200" indent="-342900" algn="l" eaLnBrk="1" fontAlgn="auto" hangingPunct="1">
              <a:spcBef>
                <a:spcPts val="0"/>
              </a:spcBef>
              <a:spcAft>
                <a:spcPts val="0"/>
              </a:spcAft>
              <a:buSzPct val="100000"/>
              <a:buFontTx/>
              <a:buChar char="-"/>
            </a:pPr>
            <a:r>
              <a:rPr lang="en" sz="1800" kern="0" dirty="0">
                <a:solidFill>
                  <a:srgbClr val="000000"/>
                </a:solidFill>
                <a:latin typeface="Arial"/>
                <a:ea typeface="Arial"/>
                <a:cs typeface="Arial"/>
                <a:sym typeface="Arial"/>
              </a:rPr>
              <a:t>Mathematical formulation of the RL problem</a:t>
            </a: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r>
              <a:rPr lang="en-US" sz="1800" kern="0" dirty="0" smtClean="0">
                <a:solidFill>
                  <a:srgbClr val="000000"/>
                </a:solidFill>
                <a:latin typeface="Arial"/>
                <a:ea typeface="Arial"/>
                <a:cs typeface="Arial"/>
                <a:sym typeface="Arial"/>
              </a:rPr>
              <a:t>Life is trajectory: </a:t>
            </a: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 sz="1800" kern="0" dirty="0">
              <a:solidFill>
                <a:srgbClr val="000000"/>
              </a:solidFill>
              <a:latin typeface="Arial"/>
              <a:ea typeface="Arial"/>
              <a:cs typeface="Arial"/>
              <a:sym typeface="Arial"/>
            </a:endParaRPr>
          </a:p>
        </p:txBody>
      </p:sp>
      <p:sp>
        <p:nvSpPr>
          <p:cNvPr id="223" name="Shape 223"/>
          <p:cNvSpPr txBox="1"/>
          <p:nvPr/>
        </p:nvSpPr>
        <p:spPr>
          <a:xfrm>
            <a:off x="712950" y="1600200"/>
            <a:ext cx="81378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00"/>
                </a:solidFill>
                <a:latin typeface="Arial"/>
                <a:ea typeface="Arial"/>
                <a:cs typeface="Arial"/>
                <a:sym typeface="Arial"/>
              </a:rPr>
              <a:t>Defined by: </a:t>
            </a: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set of possible states</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set of possible actions</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distribution of reward given (state, action) pair</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transition probability i.e. distribution over next state given (state, action) pair</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discount factor</a:t>
            </a:r>
          </a:p>
        </p:txBody>
      </p:sp>
      <p:pic>
        <p:nvPicPr>
          <p:cNvPr id="224" name="Shape 224"/>
          <p:cNvPicPr preferRelativeResize="0"/>
          <p:nvPr/>
        </p:nvPicPr>
        <p:blipFill>
          <a:blip r:embed="rId3">
            <a:alphaModFix/>
          </a:blip>
          <a:stretch>
            <a:fillRect/>
          </a:stretch>
        </p:blipFill>
        <p:spPr>
          <a:xfrm>
            <a:off x="1975901" y="1662849"/>
            <a:ext cx="1860375" cy="326224"/>
          </a:xfrm>
          <a:prstGeom prst="rect">
            <a:avLst/>
          </a:prstGeom>
          <a:noFill/>
          <a:ln>
            <a:noFill/>
          </a:ln>
        </p:spPr>
      </p:pic>
      <p:pic>
        <p:nvPicPr>
          <p:cNvPr id="225" name="Shape 225"/>
          <p:cNvPicPr preferRelativeResize="0"/>
          <p:nvPr/>
        </p:nvPicPr>
        <p:blipFill>
          <a:blip r:embed="rId4">
            <a:alphaModFix/>
          </a:blip>
          <a:stretch>
            <a:fillRect/>
          </a:stretch>
        </p:blipFill>
        <p:spPr>
          <a:xfrm>
            <a:off x="991250" y="2225376"/>
            <a:ext cx="152400" cy="180975"/>
          </a:xfrm>
          <a:prstGeom prst="rect">
            <a:avLst/>
          </a:prstGeom>
          <a:noFill/>
          <a:ln>
            <a:noFill/>
          </a:ln>
        </p:spPr>
      </p:pic>
      <p:pic>
        <p:nvPicPr>
          <p:cNvPr id="226" name="Shape 226"/>
          <p:cNvPicPr preferRelativeResize="0"/>
          <p:nvPr/>
        </p:nvPicPr>
        <p:blipFill>
          <a:blip r:embed="rId5">
            <a:alphaModFix/>
          </a:blip>
          <a:stretch>
            <a:fillRect/>
          </a:stretch>
        </p:blipFill>
        <p:spPr>
          <a:xfrm>
            <a:off x="976963" y="2483413"/>
            <a:ext cx="180975" cy="180975"/>
          </a:xfrm>
          <a:prstGeom prst="rect">
            <a:avLst/>
          </a:prstGeom>
          <a:noFill/>
          <a:ln>
            <a:noFill/>
          </a:ln>
        </p:spPr>
      </p:pic>
      <p:pic>
        <p:nvPicPr>
          <p:cNvPr id="227" name="Shape 227"/>
          <p:cNvPicPr preferRelativeResize="0"/>
          <p:nvPr/>
        </p:nvPicPr>
        <p:blipFill>
          <a:blip r:embed="rId6">
            <a:alphaModFix/>
          </a:blip>
          <a:stretch>
            <a:fillRect/>
          </a:stretch>
        </p:blipFill>
        <p:spPr>
          <a:xfrm>
            <a:off x="972187" y="2741462"/>
            <a:ext cx="190500" cy="171450"/>
          </a:xfrm>
          <a:prstGeom prst="rect">
            <a:avLst/>
          </a:prstGeom>
          <a:noFill/>
          <a:ln>
            <a:noFill/>
          </a:ln>
        </p:spPr>
      </p:pic>
      <p:pic>
        <p:nvPicPr>
          <p:cNvPr id="228" name="Shape 228"/>
          <p:cNvPicPr preferRelativeResize="0"/>
          <p:nvPr/>
        </p:nvPicPr>
        <p:blipFill>
          <a:blip r:embed="rId7">
            <a:alphaModFix/>
          </a:blip>
          <a:stretch>
            <a:fillRect/>
          </a:stretch>
        </p:blipFill>
        <p:spPr>
          <a:xfrm>
            <a:off x="996026" y="2990001"/>
            <a:ext cx="142875" cy="161925"/>
          </a:xfrm>
          <a:prstGeom prst="rect">
            <a:avLst/>
          </a:prstGeom>
          <a:noFill/>
          <a:ln>
            <a:noFill/>
          </a:ln>
        </p:spPr>
      </p:pic>
      <p:pic>
        <p:nvPicPr>
          <p:cNvPr id="229" name="Shape 229"/>
          <p:cNvPicPr preferRelativeResize="0"/>
          <p:nvPr/>
        </p:nvPicPr>
        <p:blipFill>
          <a:blip r:embed="rId8">
            <a:alphaModFix/>
          </a:blip>
          <a:stretch>
            <a:fillRect/>
          </a:stretch>
        </p:blipFill>
        <p:spPr>
          <a:xfrm>
            <a:off x="1005538" y="3229000"/>
            <a:ext cx="123825" cy="152400"/>
          </a:xfrm>
          <a:prstGeom prst="rect">
            <a:avLst/>
          </a:prstGeom>
          <a:noFill/>
          <a:ln>
            <a:noFill/>
          </a:ln>
        </p:spPr>
      </p:pic>
      <p:pic>
        <p:nvPicPr>
          <p:cNvPr id="12" name="Image" descr="Image"/>
          <p:cNvPicPr>
            <a:picLocks noChangeAspect="1"/>
          </p:cNvPicPr>
          <p:nvPr/>
        </p:nvPicPr>
        <p:blipFill>
          <a:blip r:embed="rId9">
            <a:extLst/>
          </a:blip>
          <a:stretch>
            <a:fillRect/>
          </a:stretch>
        </p:blipFill>
        <p:spPr>
          <a:xfrm>
            <a:off x="2895600" y="3936801"/>
            <a:ext cx="4637309" cy="254199"/>
          </a:xfrm>
          <a:prstGeom prst="rect">
            <a:avLst/>
          </a:prstGeom>
          <a:ln w="12700">
            <a:miter lim="400000"/>
          </a:ln>
        </p:spPr>
      </p:pic>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18303115"/>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dirty="0">
                <a:solidFill>
                  <a:schemeClr val="tx1"/>
                </a:solidFill>
              </a:rPr>
              <a:t>Markov Decision Process</a:t>
            </a:r>
          </a:p>
        </p:txBody>
      </p:sp>
      <p:sp>
        <p:nvSpPr>
          <p:cNvPr id="222" name="Shape 222"/>
          <p:cNvSpPr txBox="1"/>
          <p:nvPr/>
        </p:nvSpPr>
        <p:spPr>
          <a:xfrm>
            <a:off x="457200" y="1066800"/>
            <a:ext cx="8515800" cy="984000"/>
          </a:xfrm>
          <a:prstGeom prst="rect">
            <a:avLst/>
          </a:prstGeom>
          <a:noFill/>
          <a:ln>
            <a:noFill/>
          </a:ln>
        </p:spPr>
        <p:txBody>
          <a:bodyPr lIns="91425" tIns="91425" rIns="91425" bIns="91425" anchor="t" anchorCtr="0">
            <a:noAutofit/>
          </a:bodyPr>
          <a:lstStyle/>
          <a:p>
            <a:pPr marL="457200" indent="-342900" algn="l" eaLnBrk="1" fontAlgn="auto" hangingPunct="1">
              <a:spcBef>
                <a:spcPts val="0"/>
              </a:spcBef>
              <a:spcAft>
                <a:spcPts val="0"/>
              </a:spcAft>
              <a:buSzPct val="100000"/>
              <a:buFontTx/>
              <a:buChar char="-"/>
            </a:pPr>
            <a:r>
              <a:rPr lang="en" sz="1800" kern="0" dirty="0">
                <a:solidFill>
                  <a:srgbClr val="000000"/>
                </a:solidFill>
                <a:latin typeface="Arial"/>
                <a:ea typeface="Arial"/>
                <a:cs typeface="Arial"/>
                <a:sym typeface="Arial"/>
              </a:rPr>
              <a:t>Mathematical formulation of the RL problem</a:t>
            </a: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smtClean="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r>
              <a:rPr lang="en-US" sz="1800" kern="0" dirty="0" smtClean="0">
                <a:solidFill>
                  <a:srgbClr val="000000"/>
                </a:solidFill>
                <a:latin typeface="Arial"/>
                <a:ea typeface="Arial"/>
                <a:cs typeface="Arial"/>
                <a:sym typeface="Arial"/>
              </a:rPr>
              <a:t>Life is trajectory: </a:t>
            </a:r>
          </a:p>
          <a:p>
            <a:pPr marL="457200" indent="-342900" algn="l" eaLnBrk="1" fontAlgn="auto" hangingPunct="1">
              <a:spcBef>
                <a:spcPts val="0"/>
              </a:spcBef>
              <a:spcAft>
                <a:spcPts val="0"/>
              </a:spcAft>
              <a:buSzPct val="100000"/>
              <a:buFontTx/>
              <a:buChar char="-"/>
            </a:pP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r>
              <a:rPr lang="en" sz="1800" b="1" kern="0" dirty="0">
                <a:solidFill>
                  <a:srgbClr val="000000"/>
                </a:solidFill>
                <a:latin typeface="Arial"/>
                <a:ea typeface="Arial"/>
                <a:cs typeface="Arial"/>
                <a:sym typeface="Arial"/>
              </a:rPr>
              <a:t>Markov property</a:t>
            </a:r>
            <a:r>
              <a:rPr lang="en" sz="1800" kern="0" dirty="0">
                <a:solidFill>
                  <a:srgbClr val="000000"/>
                </a:solidFill>
                <a:latin typeface="Arial"/>
                <a:ea typeface="Arial"/>
                <a:cs typeface="Arial"/>
                <a:sym typeface="Arial"/>
              </a:rPr>
              <a:t>: Current state completely </a:t>
            </a:r>
            <a:r>
              <a:rPr lang="en" sz="1800" kern="0" dirty="0" err="1" smtClean="0">
                <a:solidFill>
                  <a:srgbClr val="000000"/>
                </a:solidFill>
                <a:latin typeface="Arial"/>
                <a:ea typeface="Arial"/>
                <a:cs typeface="Arial"/>
                <a:sym typeface="Arial"/>
              </a:rPr>
              <a:t>characteri</a:t>
            </a:r>
            <a:r>
              <a:rPr lang="en-US" sz="1800" kern="0" dirty="0" smtClean="0">
                <a:solidFill>
                  <a:srgbClr val="000000"/>
                </a:solidFill>
                <a:latin typeface="Arial"/>
                <a:ea typeface="Arial"/>
                <a:cs typeface="Arial"/>
                <a:sym typeface="Arial"/>
              </a:rPr>
              <a:t>z</a:t>
            </a:r>
            <a:r>
              <a:rPr lang="en" sz="1800" kern="0" dirty="0" err="1" smtClean="0">
                <a:solidFill>
                  <a:srgbClr val="000000"/>
                </a:solidFill>
                <a:latin typeface="Arial"/>
                <a:ea typeface="Arial"/>
                <a:cs typeface="Arial"/>
                <a:sym typeface="Arial"/>
              </a:rPr>
              <a:t>es</a:t>
            </a:r>
            <a:r>
              <a:rPr lang="en" sz="1800" kern="0" dirty="0" smtClean="0">
                <a:solidFill>
                  <a:srgbClr val="000000"/>
                </a:solidFill>
                <a:latin typeface="Arial"/>
                <a:ea typeface="Arial"/>
                <a:cs typeface="Arial"/>
                <a:sym typeface="Arial"/>
              </a:rPr>
              <a:t> </a:t>
            </a:r>
            <a:r>
              <a:rPr lang="en" sz="1800" kern="0" dirty="0">
                <a:solidFill>
                  <a:srgbClr val="000000"/>
                </a:solidFill>
                <a:latin typeface="Arial"/>
                <a:ea typeface="Arial"/>
                <a:cs typeface="Arial"/>
                <a:sym typeface="Arial"/>
              </a:rPr>
              <a:t>the state of the world</a:t>
            </a:r>
            <a:endParaRPr lang="en-US" sz="1800" kern="0" dirty="0">
              <a:solidFill>
                <a:srgbClr val="000000"/>
              </a:solidFill>
              <a:latin typeface="Arial"/>
              <a:ea typeface="Arial"/>
              <a:cs typeface="Arial"/>
              <a:sym typeface="Arial"/>
            </a:endParaRPr>
          </a:p>
          <a:p>
            <a:pPr marL="457200" indent="-342900" algn="l" eaLnBrk="1" fontAlgn="auto" hangingPunct="1">
              <a:spcBef>
                <a:spcPts val="0"/>
              </a:spcBef>
              <a:spcAft>
                <a:spcPts val="0"/>
              </a:spcAft>
              <a:buSzPct val="100000"/>
              <a:buFontTx/>
              <a:buChar char="-"/>
            </a:pPr>
            <a:endParaRPr lang="en" sz="1800" kern="0" dirty="0">
              <a:solidFill>
                <a:srgbClr val="000000"/>
              </a:solidFill>
              <a:latin typeface="Arial"/>
              <a:ea typeface="Arial"/>
              <a:cs typeface="Arial"/>
              <a:sym typeface="Arial"/>
            </a:endParaRPr>
          </a:p>
        </p:txBody>
      </p:sp>
      <p:sp>
        <p:nvSpPr>
          <p:cNvPr id="223" name="Shape 223"/>
          <p:cNvSpPr txBox="1"/>
          <p:nvPr/>
        </p:nvSpPr>
        <p:spPr>
          <a:xfrm>
            <a:off x="712950" y="1600200"/>
            <a:ext cx="81378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00"/>
                </a:solidFill>
                <a:latin typeface="Arial"/>
                <a:ea typeface="Arial"/>
                <a:cs typeface="Arial"/>
                <a:sym typeface="Arial"/>
              </a:rPr>
              <a:t>Defined by: </a:t>
            </a: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set of possible states</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set of possible actions</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distribution of reward given (state, action) pair</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transition probability i.e. distribution over next state given (state, action) pair</a:t>
            </a:r>
          </a:p>
          <a:p>
            <a:pPr indent="457200" algn="l" eaLnBrk="1" fontAlgn="auto" hangingPunct="1">
              <a:spcBef>
                <a:spcPts val="0"/>
              </a:spcBef>
              <a:spcAft>
                <a:spcPts val="0"/>
              </a:spcAft>
            </a:pPr>
            <a:r>
              <a:rPr lang="en" sz="1600" kern="0" dirty="0">
                <a:solidFill>
                  <a:srgbClr val="000000"/>
                </a:solidFill>
                <a:latin typeface="Arial"/>
                <a:ea typeface="Arial"/>
                <a:cs typeface="Arial"/>
                <a:sym typeface="Arial"/>
              </a:rPr>
              <a:t>: discount factor</a:t>
            </a:r>
          </a:p>
        </p:txBody>
      </p:sp>
      <p:pic>
        <p:nvPicPr>
          <p:cNvPr id="224" name="Shape 224"/>
          <p:cNvPicPr preferRelativeResize="0"/>
          <p:nvPr/>
        </p:nvPicPr>
        <p:blipFill>
          <a:blip r:embed="rId3">
            <a:alphaModFix/>
          </a:blip>
          <a:stretch>
            <a:fillRect/>
          </a:stretch>
        </p:blipFill>
        <p:spPr>
          <a:xfrm>
            <a:off x="1975901" y="1662849"/>
            <a:ext cx="1860375" cy="326224"/>
          </a:xfrm>
          <a:prstGeom prst="rect">
            <a:avLst/>
          </a:prstGeom>
          <a:noFill/>
          <a:ln>
            <a:noFill/>
          </a:ln>
        </p:spPr>
      </p:pic>
      <p:pic>
        <p:nvPicPr>
          <p:cNvPr id="225" name="Shape 225"/>
          <p:cNvPicPr preferRelativeResize="0"/>
          <p:nvPr/>
        </p:nvPicPr>
        <p:blipFill>
          <a:blip r:embed="rId4">
            <a:alphaModFix/>
          </a:blip>
          <a:stretch>
            <a:fillRect/>
          </a:stretch>
        </p:blipFill>
        <p:spPr>
          <a:xfrm>
            <a:off x="991250" y="2225376"/>
            <a:ext cx="152400" cy="180975"/>
          </a:xfrm>
          <a:prstGeom prst="rect">
            <a:avLst/>
          </a:prstGeom>
          <a:noFill/>
          <a:ln>
            <a:noFill/>
          </a:ln>
        </p:spPr>
      </p:pic>
      <p:pic>
        <p:nvPicPr>
          <p:cNvPr id="226" name="Shape 226"/>
          <p:cNvPicPr preferRelativeResize="0"/>
          <p:nvPr/>
        </p:nvPicPr>
        <p:blipFill>
          <a:blip r:embed="rId5">
            <a:alphaModFix/>
          </a:blip>
          <a:stretch>
            <a:fillRect/>
          </a:stretch>
        </p:blipFill>
        <p:spPr>
          <a:xfrm>
            <a:off x="976963" y="2483413"/>
            <a:ext cx="180975" cy="180975"/>
          </a:xfrm>
          <a:prstGeom prst="rect">
            <a:avLst/>
          </a:prstGeom>
          <a:noFill/>
          <a:ln>
            <a:noFill/>
          </a:ln>
        </p:spPr>
      </p:pic>
      <p:pic>
        <p:nvPicPr>
          <p:cNvPr id="227" name="Shape 227"/>
          <p:cNvPicPr preferRelativeResize="0"/>
          <p:nvPr/>
        </p:nvPicPr>
        <p:blipFill>
          <a:blip r:embed="rId6">
            <a:alphaModFix/>
          </a:blip>
          <a:stretch>
            <a:fillRect/>
          </a:stretch>
        </p:blipFill>
        <p:spPr>
          <a:xfrm>
            <a:off x="972187" y="2741462"/>
            <a:ext cx="190500" cy="171450"/>
          </a:xfrm>
          <a:prstGeom prst="rect">
            <a:avLst/>
          </a:prstGeom>
          <a:noFill/>
          <a:ln>
            <a:noFill/>
          </a:ln>
        </p:spPr>
      </p:pic>
      <p:pic>
        <p:nvPicPr>
          <p:cNvPr id="228" name="Shape 228"/>
          <p:cNvPicPr preferRelativeResize="0"/>
          <p:nvPr/>
        </p:nvPicPr>
        <p:blipFill>
          <a:blip r:embed="rId7">
            <a:alphaModFix/>
          </a:blip>
          <a:stretch>
            <a:fillRect/>
          </a:stretch>
        </p:blipFill>
        <p:spPr>
          <a:xfrm>
            <a:off x="996026" y="2990001"/>
            <a:ext cx="142875" cy="161925"/>
          </a:xfrm>
          <a:prstGeom prst="rect">
            <a:avLst/>
          </a:prstGeom>
          <a:noFill/>
          <a:ln>
            <a:noFill/>
          </a:ln>
        </p:spPr>
      </p:pic>
      <p:pic>
        <p:nvPicPr>
          <p:cNvPr id="229" name="Shape 229"/>
          <p:cNvPicPr preferRelativeResize="0"/>
          <p:nvPr/>
        </p:nvPicPr>
        <p:blipFill>
          <a:blip r:embed="rId8">
            <a:alphaModFix/>
          </a:blip>
          <a:stretch>
            <a:fillRect/>
          </a:stretch>
        </p:blipFill>
        <p:spPr>
          <a:xfrm>
            <a:off x="1005538" y="3229000"/>
            <a:ext cx="123825" cy="152400"/>
          </a:xfrm>
          <a:prstGeom prst="rect">
            <a:avLst/>
          </a:prstGeom>
          <a:noFill/>
          <a:ln>
            <a:noFill/>
          </a:ln>
        </p:spPr>
      </p:pic>
      <p:pic>
        <p:nvPicPr>
          <p:cNvPr id="12" name="Image" descr="Image"/>
          <p:cNvPicPr>
            <a:picLocks noChangeAspect="1"/>
          </p:cNvPicPr>
          <p:nvPr/>
        </p:nvPicPr>
        <p:blipFill>
          <a:blip r:embed="rId9">
            <a:extLst/>
          </a:blip>
          <a:stretch>
            <a:fillRect/>
          </a:stretch>
        </p:blipFill>
        <p:spPr>
          <a:xfrm>
            <a:off x="2895600" y="3936801"/>
            <a:ext cx="4637309" cy="254199"/>
          </a:xfrm>
          <a:prstGeom prst="rect">
            <a:avLst/>
          </a:prstGeom>
          <a:ln w="12700">
            <a:miter lim="400000"/>
          </a:ln>
        </p:spPr>
      </p:pic>
      <p:pic>
        <p:nvPicPr>
          <p:cNvPr id="13" name="Image" descr="Image"/>
          <p:cNvPicPr>
            <a:picLocks noChangeAspect="1"/>
          </p:cNvPicPr>
          <p:nvPr/>
        </p:nvPicPr>
        <p:blipFill>
          <a:blip r:embed="rId10">
            <a:extLst/>
          </a:blip>
          <a:stretch>
            <a:fillRect/>
          </a:stretch>
        </p:blipFill>
        <p:spPr>
          <a:xfrm>
            <a:off x="943476" y="5219971"/>
            <a:ext cx="7676747" cy="591954"/>
          </a:xfrm>
          <a:prstGeom prst="rect">
            <a:avLst/>
          </a:prstGeom>
          <a:ln w="12700">
            <a:miter lim="400000"/>
          </a:ln>
        </p:spPr>
      </p:pic>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63895880"/>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an RL Agent</a:t>
            </a:r>
            <a:endParaRPr lang="en-US" dirty="0"/>
          </a:p>
        </p:txBody>
      </p:sp>
      <p:sp>
        <p:nvSpPr>
          <p:cNvPr id="3" name="Content Placeholder 2"/>
          <p:cNvSpPr>
            <a:spLocks noGrp="1"/>
          </p:cNvSpPr>
          <p:nvPr>
            <p:ph idx="1"/>
          </p:nvPr>
        </p:nvSpPr>
        <p:spPr/>
        <p:txBody>
          <a:bodyPr/>
          <a:lstStyle/>
          <a:p>
            <a:r>
              <a:rPr lang="en-US" dirty="0" smtClean="0"/>
              <a:t>Policy</a:t>
            </a:r>
          </a:p>
          <a:p>
            <a:pPr lvl="1"/>
            <a:r>
              <a:rPr lang="en-US" dirty="0" smtClean="0"/>
              <a:t>How does an agent behave?</a:t>
            </a:r>
          </a:p>
          <a:p>
            <a:pPr lvl="1"/>
            <a:endParaRPr lang="en-US" dirty="0"/>
          </a:p>
          <a:p>
            <a:r>
              <a:rPr lang="en-US" dirty="0" smtClean="0"/>
              <a:t>Value function</a:t>
            </a:r>
          </a:p>
          <a:p>
            <a:pPr lvl="1"/>
            <a:r>
              <a:rPr lang="en-US" dirty="0" smtClean="0"/>
              <a:t>How good is each state and/or state-action pair?</a:t>
            </a:r>
            <a:endParaRPr lang="en-US" dirty="0"/>
          </a:p>
          <a:p>
            <a:endParaRPr lang="en-US" dirty="0" smtClean="0"/>
          </a:p>
          <a:p>
            <a:r>
              <a:rPr lang="en-US" dirty="0" smtClean="0"/>
              <a:t>Model</a:t>
            </a:r>
          </a:p>
          <a:p>
            <a:pPr lvl="1"/>
            <a:r>
              <a:rPr lang="en-US" dirty="0" smtClean="0"/>
              <a:t>Agent’s representation of the environment</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19</a:t>
            </a:fld>
            <a:endParaRPr lang="en-US"/>
          </a:p>
        </p:txBody>
      </p:sp>
    </p:spTree>
    <p:extLst>
      <p:ext uri="{BB962C8B-B14F-4D97-AF65-F5344CB8AC3E}">
        <p14:creationId xmlns:p14="http://schemas.microsoft.com/office/powerpoint/2010/main" val="18414427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Learning</a:t>
            </a:r>
          </a:p>
        </p:txBody>
      </p:sp>
      <p:sp>
        <p:nvSpPr>
          <p:cNvPr id="3" name="Content Placeholder 2"/>
          <p:cNvSpPr>
            <a:spLocks noGrp="1"/>
          </p:cNvSpPr>
          <p:nvPr>
            <p:ph idx="1"/>
          </p:nvPr>
        </p:nvSpPr>
        <p:spPr/>
        <p:txBody>
          <a:bodyPr/>
          <a:lstStyle/>
          <a:p>
            <a:r>
              <a:rPr lang="en-US" dirty="0" smtClean="0"/>
              <a:t>Supervised learning</a:t>
            </a:r>
            <a:endParaRPr lang="en-US" dirty="0"/>
          </a:p>
          <a:p>
            <a:pPr lvl="1"/>
            <a:r>
              <a:rPr lang="en-US" dirty="0" smtClean="0"/>
              <a:t>Learning from a “teacher”</a:t>
            </a:r>
          </a:p>
          <a:p>
            <a:pPr lvl="1"/>
            <a:r>
              <a:rPr lang="en-US" dirty="0" smtClean="0"/>
              <a:t>Training </a:t>
            </a:r>
            <a:r>
              <a:rPr lang="en-US" dirty="0"/>
              <a:t>data includes desired outputs</a:t>
            </a:r>
          </a:p>
          <a:p>
            <a:endParaRPr lang="en-US" dirty="0" smtClean="0"/>
          </a:p>
          <a:p>
            <a:r>
              <a:rPr lang="en-US" dirty="0" smtClean="0"/>
              <a:t>Unsupervised </a:t>
            </a:r>
            <a:r>
              <a:rPr lang="en-US" dirty="0"/>
              <a:t>learning</a:t>
            </a:r>
          </a:p>
          <a:p>
            <a:pPr lvl="1"/>
            <a:r>
              <a:rPr lang="en-US" dirty="0" smtClean="0"/>
              <a:t>Training </a:t>
            </a:r>
            <a:r>
              <a:rPr lang="en-US" dirty="0"/>
              <a:t>data does not include desired outputs</a:t>
            </a:r>
          </a:p>
          <a:p>
            <a:endParaRPr lang="en-US" dirty="0" smtClean="0"/>
          </a:p>
          <a:p>
            <a:r>
              <a:rPr lang="en-US" dirty="0" smtClean="0"/>
              <a:t>Reinforcement </a:t>
            </a:r>
            <a:r>
              <a:rPr lang="en-US" dirty="0"/>
              <a:t>learning</a:t>
            </a:r>
          </a:p>
          <a:p>
            <a:pPr lvl="1"/>
            <a:r>
              <a:rPr lang="en-US" dirty="0" smtClean="0"/>
              <a:t>Learning to act under evaluative feedback (rewards)</a:t>
            </a:r>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a:t>
            </a:fld>
            <a:endParaRPr lang="en-US"/>
          </a:p>
        </p:txBody>
      </p:sp>
    </p:spTree>
    <p:extLst>
      <p:ext uri="{BB962C8B-B14F-4D97-AF65-F5344CB8AC3E}">
        <p14:creationId xmlns:p14="http://schemas.microsoft.com/office/powerpoint/2010/main" val="12900219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a:t>
            </a:r>
            <a:endParaRPr lang="en-US" dirty="0"/>
          </a:p>
        </p:txBody>
      </p:sp>
      <p:sp>
        <p:nvSpPr>
          <p:cNvPr id="3" name="Content Placeholder 2"/>
          <p:cNvSpPr>
            <a:spLocks noGrp="1"/>
          </p:cNvSpPr>
          <p:nvPr>
            <p:ph idx="1"/>
          </p:nvPr>
        </p:nvSpPr>
        <p:spPr/>
        <p:txBody>
          <a:bodyPr/>
          <a:lstStyle/>
          <a:p>
            <a:r>
              <a:rPr lang="en-US" dirty="0" smtClean="0"/>
              <a:t>A policy is how the agent acts</a:t>
            </a:r>
          </a:p>
          <a:p>
            <a:endParaRPr lang="en-US" dirty="0"/>
          </a:p>
          <a:p>
            <a:r>
              <a:rPr lang="en-US" dirty="0" smtClean="0"/>
              <a:t>Formally, map from states to actions</a:t>
            </a:r>
          </a:p>
          <a:p>
            <a:endParaRPr lang="en-US" dirty="0"/>
          </a:p>
          <a:p>
            <a:endParaRPr lang="en-US" dirty="0" smtClean="0"/>
          </a:p>
          <a:p>
            <a:endParaRPr lang="en-US" dirty="0"/>
          </a:p>
          <a:p>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20</a:t>
            </a:fld>
            <a:endParaRPr lang="en-US"/>
          </a:p>
        </p:txBody>
      </p:sp>
      <p:pic>
        <p:nvPicPr>
          <p:cNvPr id="18" name="Picture 17"/>
          <p:cNvPicPr>
            <a:picLocks noChangeAspect="1"/>
          </p:cNvPicPr>
          <p:nvPr/>
        </p:nvPicPr>
        <p:blipFill>
          <a:blip r:embed="rId2"/>
          <a:stretch>
            <a:fillRect/>
          </a:stretch>
        </p:blipFill>
        <p:spPr>
          <a:xfrm>
            <a:off x="6759323" y="381000"/>
            <a:ext cx="2384677" cy="2247900"/>
          </a:xfrm>
          <a:prstGeom prst="rect">
            <a:avLst/>
          </a:prstGeom>
        </p:spPr>
      </p:pic>
      <p:pic>
        <p:nvPicPr>
          <p:cNvPr id="22" name="Picture 21"/>
          <p:cNvPicPr>
            <a:picLocks noChangeAspect="1"/>
          </p:cNvPicPr>
          <p:nvPr/>
        </p:nvPicPr>
        <p:blipFill>
          <a:blip r:embed="rId3"/>
          <a:stretch>
            <a:fillRect/>
          </a:stretch>
        </p:blipFill>
        <p:spPr>
          <a:xfrm>
            <a:off x="944497" y="2743200"/>
            <a:ext cx="6218303" cy="1038114"/>
          </a:xfrm>
          <a:prstGeom prst="rect">
            <a:avLst/>
          </a:prstGeom>
        </p:spPr>
      </p:pic>
    </p:spTree>
    <p:extLst>
      <p:ext uri="{BB962C8B-B14F-4D97-AF65-F5344CB8AC3E}">
        <p14:creationId xmlns:p14="http://schemas.microsoft.com/office/powerpoint/2010/main" val="100075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8" name="Shape 338"/>
          <p:cNvSpPr txBox="1"/>
          <p:nvPr/>
        </p:nvSpPr>
        <p:spPr>
          <a:xfrm>
            <a:off x="490050" y="1295400"/>
            <a:ext cx="80895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US" sz="2400" kern="0" dirty="0" smtClean="0">
                <a:solidFill>
                  <a:srgbClr val="000000"/>
                </a:solidFill>
                <a:latin typeface="Arial"/>
                <a:ea typeface="Arial"/>
                <a:cs typeface="Arial"/>
                <a:sym typeface="Arial"/>
              </a:rPr>
              <a:t>What’s a good policy? </a:t>
            </a:r>
          </a:p>
          <a:p>
            <a:pPr algn="l" eaLnBrk="1" fontAlgn="auto" hangingPunct="1">
              <a:spcBef>
                <a:spcPts val="0"/>
              </a:spcBef>
              <a:spcAft>
                <a:spcPts val="0"/>
              </a:spcAft>
            </a:pPr>
            <a:endParaRPr lang="en-US" sz="2400" dirty="0" smtClean="0"/>
          </a:p>
        </p:txBody>
      </p:sp>
      <p:sp>
        <p:nvSpPr>
          <p:cNvPr id="334" name="Shape 334"/>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sz="4000" dirty="0">
                <a:solidFill>
                  <a:schemeClr val="tx1"/>
                </a:solidFill>
              </a:rPr>
              <a:t>The optimal policy</a:t>
            </a:r>
            <a:r>
              <a:rPr lang="en" sz="4000" dirty="0"/>
              <a:t> </a:t>
            </a:r>
            <a:r>
              <a:rPr lang="en" sz="4000" dirty="0">
                <a:solidFill>
                  <a:schemeClr val="dk1"/>
                </a:solidFill>
              </a:rPr>
              <a:t>𝝿*</a:t>
            </a:r>
          </a:p>
        </p:txBody>
      </p:sp>
    </p:spTree>
    <p:extLst>
      <p:ext uri="{BB962C8B-B14F-4D97-AF65-F5344CB8AC3E}">
        <p14:creationId xmlns:p14="http://schemas.microsoft.com/office/powerpoint/2010/main" val="1744056831"/>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8" name="Shape 338"/>
          <p:cNvSpPr txBox="1"/>
          <p:nvPr/>
        </p:nvSpPr>
        <p:spPr>
          <a:xfrm>
            <a:off x="490050" y="1295400"/>
            <a:ext cx="80895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US" sz="2400" kern="0" dirty="0" smtClean="0">
                <a:solidFill>
                  <a:srgbClr val="000000"/>
                </a:solidFill>
                <a:latin typeface="Arial"/>
                <a:ea typeface="Arial"/>
                <a:cs typeface="Arial"/>
                <a:sym typeface="Arial"/>
              </a:rPr>
              <a:t>What’s a good policy? </a:t>
            </a:r>
          </a:p>
          <a:p>
            <a:pPr algn="l" eaLnBrk="1" fontAlgn="auto" hangingPunct="1">
              <a:spcBef>
                <a:spcPts val="0"/>
              </a:spcBef>
              <a:spcAft>
                <a:spcPts val="0"/>
              </a:spcAft>
            </a:pPr>
            <a:endParaRPr lang="en-US" sz="2400" dirty="0" smtClean="0"/>
          </a:p>
          <a:p>
            <a:pPr algn="l" eaLnBrk="1" fontAlgn="auto" hangingPunct="1">
              <a:spcBef>
                <a:spcPts val="0"/>
              </a:spcBef>
              <a:spcAft>
                <a:spcPts val="0"/>
              </a:spcAft>
            </a:pPr>
            <a:r>
              <a:rPr lang="en-US" sz="2400" dirty="0"/>
              <a:t>M</a:t>
            </a:r>
            <a:r>
              <a:rPr lang="en-US" sz="2400" dirty="0" smtClean="0"/>
              <a:t>aximizes current reward? Sum of all future reward? </a:t>
            </a:r>
          </a:p>
          <a:p>
            <a:pPr algn="l" eaLnBrk="1" fontAlgn="auto" hangingPunct="1">
              <a:spcBef>
                <a:spcPts val="0"/>
              </a:spcBef>
              <a:spcAft>
                <a:spcPts val="0"/>
              </a:spcAft>
            </a:pPr>
            <a:endParaRPr lang="en-US" sz="2400" dirty="0" smtClean="0"/>
          </a:p>
          <a:p>
            <a:pPr algn="l" eaLnBrk="1" fontAlgn="auto" hangingPunct="1">
              <a:spcBef>
                <a:spcPts val="0"/>
              </a:spcBef>
              <a:spcAft>
                <a:spcPts val="0"/>
              </a:spcAft>
            </a:pPr>
            <a:endParaRPr lang="en-US" sz="2400" dirty="0"/>
          </a:p>
          <a:p>
            <a:pPr algn="l" eaLnBrk="1" fontAlgn="auto" hangingPunct="1">
              <a:spcBef>
                <a:spcPts val="0"/>
              </a:spcBef>
              <a:spcAft>
                <a:spcPts val="0"/>
              </a:spcAft>
            </a:pPr>
            <a:endParaRPr lang="en-US" sz="2400" kern="0" dirty="0" smtClean="0">
              <a:solidFill>
                <a:srgbClr val="000000"/>
              </a:solidFill>
              <a:latin typeface="Arial"/>
              <a:ea typeface="Arial"/>
              <a:cs typeface="Arial"/>
              <a:sym typeface="Arial"/>
            </a:endParaRPr>
          </a:p>
        </p:txBody>
      </p:sp>
      <p:sp>
        <p:nvSpPr>
          <p:cNvPr id="334" name="Shape 334"/>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sz="4000" dirty="0">
                <a:solidFill>
                  <a:schemeClr val="tx1"/>
                </a:solidFill>
              </a:rPr>
              <a:t>The optimal policy</a:t>
            </a:r>
            <a:r>
              <a:rPr lang="en" sz="4000" dirty="0"/>
              <a:t> </a:t>
            </a:r>
            <a:r>
              <a:rPr lang="en" sz="4000" dirty="0">
                <a:solidFill>
                  <a:schemeClr val="dk1"/>
                </a:solidFill>
              </a:rPr>
              <a:t>𝝿*</a:t>
            </a:r>
          </a:p>
        </p:txBody>
      </p:sp>
    </p:spTree>
    <p:extLst>
      <p:ext uri="{BB962C8B-B14F-4D97-AF65-F5344CB8AC3E}">
        <p14:creationId xmlns:p14="http://schemas.microsoft.com/office/powerpoint/2010/main" val="1795707157"/>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8" name="Shape 338"/>
          <p:cNvSpPr txBox="1"/>
          <p:nvPr/>
        </p:nvSpPr>
        <p:spPr>
          <a:xfrm>
            <a:off x="490050" y="1295400"/>
            <a:ext cx="80895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US" sz="2400" kern="0" dirty="0" smtClean="0">
                <a:solidFill>
                  <a:srgbClr val="000000"/>
                </a:solidFill>
                <a:latin typeface="Arial"/>
                <a:ea typeface="Arial"/>
                <a:cs typeface="Arial"/>
                <a:sym typeface="Arial"/>
              </a:rPr>
              <a:t>What’s a good policy? </a:t>
            </a:r>
          </a:p>
          <a:p>
            <a:pPr algn="l" eaLnBrk="1" fontAlgn="auto" hangingPunct="1">
              <a:spcBef>
                <a:spcPts val="0"/>
              </a:spcBef>
              <a:spcAft>
                <a:spcPts val="0"/>
              </a:spcAft>
            </a:pPr>
            <a:endParaRPr lang="en-US" sz="2400" dirty="0" smtClean="0"/>
          </a:p>
          <a:p>
            <a:pPr algn="l" eaLnBrk="1" fontAlgn="auto" hangingPunct="1">
              <a:spcBef>
                <a:spcPts val="0"/>
              </a:spcBef>
              <a:spcAft>
                <a:spcPts val="0"/>
              </a:spcAft>
            </a:pPr>
            <a:r>
              <a:rPr lang="en-US" sz="2400" dirty="0"/>
              <a:t>M</a:t>
            </a:r>
            <a:r>
              <a:rPr lang="en-US" sz="2400" dirty="0" smtClean="0"/>
              <a:t>aximizes current reward? Sum of all future reward? </a:t>
            </a:r>
          </a:p>
          <a:p>
            <a:pPr algn="l" eaLnBrk="1" fontAlgn="auto" hangingPunct="1">
              <a:spcBef>
                <a:spcPts val="0"/>
              </a:spcBef>
              <a:spcAft>
                <a:spcPts val="0"/>
              </a:spcAft>
            </a:pPr>
            <a:endParaRPr lang="en-US" sz="2400" dirty="0" smtClean="0"/>
          </a:p>
          <a:p>
            <a:pPr algn="l" eaLnBrk="1" fontAlgn="auto" hangingPunct="1">
              <a:spcBef>
                <a:spcPts val="0"/>
              </a:spcBef>
              <a:spcAft>
                <a:spcPts val="0"/>
              </a:spcAft>
            </a:pPr>
            <a:r>
              <a:rPr lang="en-US" sz="2400" dirty="0"/>
              <a:t>D</a:t>
            </a:r>
            <a:r>
              <a:rPr lang="en-US" sz="2400" dirty="0" smtClean="0"/>
              <a:t>iscounted </a:t>
            </a:r>
            <a:r>
              <a:rPr lang="en-US" sz="2400" dirty="0"/>
              <a:t>future </a:t>
            </a:r>
            <a:r>
              <a:rPr lang="en-US" sz="2400" dirty="0" smtClean="0"/>
              <a:t>rewards!</a:t>
            </a:r>
            <a:endParaRPr lang="en-US" sz="2400" dirty="0"/>
          </a:p>
          <a:p>
            <a:pPr algn="l" eaLnBrk="1" fontAlgn="auto" hangingPunct="1">
              <a:spcBef>
                <a:spcPts val="0"/>
              </a:spcBef>
              <a:spcAft>
                <a:spcPts val="0"/>
              </a:spcAft>
            </a:pPr>
            <a:endParaRPr lang="en-US" sz="2400" dirty="0"/>
          </a:p>
          <a:p>
            <a:pPr algn="l" eaLnBrk="1" fontAlgn="auto" hangingPunct="1">
              <a:spcBef>
                <a:spcPts val="0"/>
              </a:spcBef>
              <a:spcAft>
                <a:spcPts val="0"/>
              </a:spcAft>
            </a:pPr>
            <a:endParaRPr lang="en-US" sz="2400" kern="0" dirty="0" smtClean="0">
              <a:solidFill>
                <a:srgbClr val="000000"/>
              </a:solidFill>
              <a:latin typeface="Arial"/>
              <a:ea typeface="Arial"/>
              <a:cs typeface="Arial"/>
              <a:sym typeface="Arial"/>
            </a:endParaRPr>
          </a:p>
        </p:txBody>
      </p:sp>
      <p:sp>
        <p:nvSpPr>
          <p:cNvPr id="334" name="Shape 334"/>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sz="4000" dirty="0">
                <a:solidFill>
                  <a:schemeClr val="tx1"/>
                </a:solidFill>
              </a:rPr>
              <a:t>The optimal policy</a:t>
            </a:r>
            <a:r>
              <a:rPr lang="en" sz="4000" dirty="0"/>
              <a:t> </a:t>
            </a:r>
            <a:r>
              <a:rPr lang="en" sz="4000" dirty="0">
                <a:solidFill>
                  <a:schemeClr val="dk1"/>
                </a:solidFill>
              </a:rPr>
              <a:t>𝝿*</a:t>
            </a:r>
          </a:p>
        </p:txBody>
      </p:sp>
    </p:spTree>
    <p:extLst>
      <p:ext uri="{BB962C8B-B14F-4D97-AF65-F5344CB8AC3E}">
        <p14:creationId xmlns:p14="http://schemas.microsoft.com/office/powerpoint/2010/main" val="1499086526"/>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8" name="Shape 338"/>
          <p:cNvSpPr txBox="1"/>
          <p:nvPr/>
        </p:nvSpPr>
        <p:spPr>
          <a:xfrm>
            <a:off x="490050" y="1295400"/>
            <a:ext cx="80895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US" sz="2400" kern="0" dirty="0" smtClean="0">
                <a:solidFill>
                  <a:srgbClr val="000000"/>
                </a:solidFill>
                <a:latin typeface="Arial"/>
                <a:ea typeface="Arial"/>
                <a:cs typeface="Arial"/>
                <a:sym typeface="Arial"/>
              </a:rPr>
              <a:t>What’s a good policy? </a:t>
            </a:r>
          </a:p>
          <a:p>
            <a:pPr algn="l" eaLnBrk="1" fontAlgn="auto" hangingPunct="1">
              <a:spcBef>
                <a:spcPts val="0"/>
              </a:spcBef>
              <a:spcAft>
                <a:spcPts val="0"/>
              </a:spcAft>
            </a:pPr>
            <a:endParaRPr lang="en-US" sz="2400" dirty="0" smtClean="0"/>
          </a:p>
          <a:p>
            <a:pPr algn="l" eaLnBrk="1" fontAlgn="auto" hangingPunct="1">
              <a:spcBef>
                <a:spcPts val="0"/>
              </a:spcBef>
              <a:spcAft>
                <a:spcPts val="0"/>
              </a:spcAft>
            </a:pPr>
            <a:r>
              <a:rPr lang="en-US" sz="2400" dirty="0"/>
              <a:t>M</a:t>
            </a:r>
            <a:r>
              <a:rPr lang="en-US" sz="2400" dirty="0" smtClean="0"/>
              <a:t>aximizes current reward? Sum of all future reward? </a:t>
            </a:r>
          </a:p>
          <a:p>
            <a:pPr algn="l" eaLnBrk="1" fontAlgn="auto" hangingPunct="1">
              <a:spcBef>
                <a:spcPts val="0"/>
              </a:spcBef>
              <a:spcAft>
                <a:spcPts val="0"/>
              </a:spcAft>
            </a:pPr>
            <a:endParaRPr lang="en-US" sz="2400" dirty="0" smtClean="0"/>
          </a:p>
          <a:p>
            <a:pPr algn="l" eaLnBrk="1" fontAlgn="auto" hangingPunct="1">
              <a:spcBef>
                <a:spcPts val="0"/>
              </a:spcBef>
              <a:spcAft>
                <a:spcPts val="0"/>
              </a:spcAft>
            </a:pPr>
            <a:r>
              <a:rPr lang="en-US" sz="2400" dirty="0"/>
              <a:t>D</a:t>
            </a:r>
            <a:r>
              <a:rPr lang="en-US" sz="2400" dirty="0" smtClean="0"/>
              <a:t>iscounted </a:t>
            </a:r>
            <a:r>
              <a:rPr lang="en-US" sz="2400" dirty="0"/>
              <a:t>future </a:t>
            </a:r>
            <a:r>
              <a:rPr lang="en-US" sz="2400" dirty="0" smtClean="0"/>
              <a:t>rewards!</a:t>
            </a:r>
            <a:endParaRPr lang="en-US" sz="2400" dirty="0"/>
          </a:p>
          <a:p>
            <a:pPr algn="l" eaLnBrk="1" fontAlgn="auto" hangingPunct="1">
              <a:spcBef>
                <a:spcPts val="0"/>
              </a:spcBef>
              <a:spcAft>
                <a:spcPts val="0"/>
              </a:spcAft>
            </a:pPr>
            <a:endParaRPr lang="en-US" sz="2400" dirty="0"/>
          </a:p>
          <a:p>
            <a:pPr algn="l" eaLnBrk="1" fontAlgn="auto" hangingPunct="1">
              <a:spcBef>
                <a:spcPts val="0"/>
              </a:spcBef>
              <a:spcAft>
                <a:spcPts val="0"/>
              </a:spcAft>
            </a:pPr>
            <a:endParaRPr lang="en-US" sz="2400" kern="0" dirty="0" smtClean="0">
              <a:solidFill>
                <a:srgbClr val="000000"/>
              </a:solidFill>
              <a:latin typeface="Arial"/>
              <a:ea typeface="Arial"/>
              <a:cs typeface="Arial"/>
              <a:sym typeface="Arial"/>
            </a:endParaRPr>
          </a:p>
          <a:p>
            <a:pPr algn="l" eaLnBrk="1" fontAlgn="auto" hangingPunct="1">
              <a:spcBef>
                <a:spcPts val="0"/>
              </a:spcBef>
              <a:spcAft>
                <a:spcPts val="0"/>
              </a:spcAft>
            </a:pPr>
            <a:r>
              <a:rPr lang="en" sz="2400" kern="0" dirty="0" smtClean="0">
                <a:solidFill>
                  <a:srgbClr val="000000"/>
                </a:solidFill>
                <a:latin typeface="Arial"/>
                <a:ea typeface="Arial"/>
                <a:cs typeface="Arial"/>
                <a:sym typeface="Arial"/>
              </a:rPr>
              <a:t>Formally</a:t>
            </a:r>
            <a:r>
              <a:rPr lang="en" sz="2400" kern="0" dirty="0">
                <a:solidFill>
                  <a:srgbClr val="000000"/>
                </a:solidFill>
                <a:latin typeface="Arial"/>
                <a:ea typeface="Arial"/>
                <a:cs typeface="Arial"/>
                <a:sym typeface="Arial"/>
              </a:rPr>
              <a:t>:						 </a:t>
            </a:r>
            <a:endParaRPr lang="en-US" sz="2400" kern="0" dirty="0" smtClean="0">
              <a:solidFill>
                <a:srgbClr val="000000"/>
              </a:solidFill>
              <a:latin typeface="Arial"/>
              <a:ea typeface="Arial"/>
              <a:cs typeface="Arial"/>
              <a:sym typeface="Arial"/>
            </a:endParaRPr>
          </a:p>
          <a:p>
            <a:pPr algn="l" eaLnBrk="1" fontAlgn="auto" hangingPunct="1">
              <a:spcBef>
                <a:spcPts val="0"/>
              </a:spcBef>
              <a:spcAft>
                <a:spcPts val="0"/>
              </a:spcAft>
            </a:pPr>
            <a:endParaRPr lang="en-US" sz="2400" kern="0" dirty="0">
              <a:solidFill>
                <a:srgbClr val="000000"/>
              </a:solidFill>
              <a:latin typeface="Arial"/>
              <a:ea typeface="Arial"/>
              <a:cs typeface="Arial"/>
              <a:sym typeface="Arial"/>
            </a:endParaRPr>
          </a:p>
          <a:p>
            <a:pPr algn="l" eaLnBrk="1" fontAlgn="auto" hangingPunct="1">
              <a:spcBef>
                <a:spcPts val="0"/>
              </a:spcBef>
              <a:spcAft>
                <a:spcPts val="0"/>
              </a:spcAft>
            </a:pPr>
            <a:endParaRPr lang="en-US" sz="2400" kern="0" dirty="0" smtClean="0">
              <a:solidFill>
                <a:srgbClr val="000000"/>
              </a:solidFill>
              <a:latin typeface="Arial"/>
              <a:ea typeface="Arial"/>
              <a:cs typeface="Arial"/>
              <a:sym typeface="Arial"/>
            </a:endParaRPr>
          </a:p>
          <a:p>
            <a:pPr algn="l" eaLnBrk="1" fontAlgn="auto" hangingPunct="1">
              <a:spcBef>
                <a:spcPts val="0"/>
              </a:spcBef>
              <a:spcAft>
                <a:spcPts val="0"/>
              </a:spcAft>
            </a:pPr>
            <a:endParaRPr lang="en-US" sz="2400" kern="0" dirty="0">
              <a:solidFill>
                <a:srgbClr val="000000"/>
              </a:solidFill>
              <a:latin typeface="Arial"/>
              <a:ea typeface="Arial"/>
              <a:cs typeface="Arial"/>
              <a:sym typeface="Arial"/>
            </a:endParaRPr>
          </a:p>
          <a:p>
            <a:pPr algn="l" eaLnBrk="1" fontAlgn="auto" hangingPunct="1">
              <a:spcBef>
                <a:spcPts val="0"/>
              </a:spcBef>
              <a:spcAft>
                <a:spcPts val="0"/>
              </a:spcAft>
            </a:pPr>
            <a:r>
              <a:rPr lang="en" sz="2400" kern="0" dirty="0" smtClean="0">
                <a:solidFill>
                  <a:srgbClr val="000000"/>
                </a:solidFill>
                <a:latin typeface="Arial"/>
                <a:ea typeface="Arial"/>
                <a:cs typeface="Arial"/>
                <a:sym typeface="Arial"/>
              </a:rPr>
              <a:t>with </a:t>
            </a:r>
            <a:endParaRPr lang="en" sz="2400" kern="0" dirty="0">
              <a:solidFill>
                <a:srgbClr val="000000"/>
              </a:solidFill>
              <a:latin typeface="Arial"/>
              <a:ea typeface="Arial"/>
              <a:cs typeface="Arial"/>
              <a:sym typeface="Arial"/>
            </a:endParaRPr>
          </a:p>
        </p:txBody>
      </p:sp>
      <p:sp>
        <p:nvSpPr>
          <p:cNvPr id="334" name="Shape 334"/>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sz="4000" dirty="0">
                <a:solidFill>
                  <a:schemeClr val="tx1"/>
                </a:solidFill>
              </a:rPr>
              <a:t>The optimal policy</a:t>
            </a:r>
            <a:r>
              <a:rPr lang="en" sz="4000" dirty="0"/>
              <a:t> </a:t>
            </a:r>
            <a:r>
              <a:rPr lang="en" sz="4000" dirty="0">
                <a:solidFill>
                  <a:schemeClr val="dk1"/>
                </a:solidFill>
              </a:rPr>
              <a:t>𝝿*</a:t>
            </a:r>
          </a:p>
        </p:txBody>
      </p:sp>
      <p:pic>
        <p:nvPicPr>
          <p:cNvPr id="336" name="Shape 336"/>
          <p:cNvPicPr preferRelativeResize="0">
            <a:picLocks noChangeAspect="1"/>
          </p:cNvPicPr>
          <p:nvPr/>
        </p:nvPicPr>
        <p:blipFill>
          <a:blip r:embed="rId3">
            <a:alphaModFix/>
          </a:blip>
          <a:stretch>
            <a:fillRect/>
          </a:stretch>
        </p:blipFill>
        <p:spPr>
          <a:xfrm>
            <a:off x="2310384" y="5410200"/>
            <a:ext cx="5312664" cy="320040"/>
          </a:xfrm>
          <a:prstGeom prst="rect">
            <a:avLst/>
          </a:prstGeom>
          <a:noFill/>
          <a:ln>
            <a:noFill/>
          </a:ln>
        </p:spPr>
      </p:pic>
      <p:pic>
        <p:nvPicPr>
          <p:cNvPr id="337" name="Shape 337"/>
          <p:cNvPicPr preferRelativeResize="0">
            <a:picLocks noChangeAspect="1"/>
          </p:cNvPicPr>
          <p:nvPr/>
        </p:nvPicPr>
        <p:blipFill>
          <a:blip r:embed="rId4">
            <a:alphaModFix/>
          </a:blip>
          <a:stretch>
            <a:fillRect/>
          </a:stretch>
        </p:blipFill>
        <p:spPr>
          <a:xfrm>
            <a:off x="2372683" y="3657600"/>
            <a:ext cx="3341269" cy="1005840"/>
          </a:xfrm>
          <a:prstGeom prst="rect">
            <a:avLst/>
          </a:prstGeom>
          <a:noFill/>
          <a:ln>
            <a:noFill/>
          </a:ln>
        </p:spPr>
      </p:pic>
    </p:spTree>
    <p:extLst>
      <p:ext uri="{BB962C8B-B14F-4D97-AF65-F5344CB8AC3E}">
        <p14:creationId xmlns:p14="http://schemas.microsoft.com/office/powerpoint/2010/main" val="1471415112"/>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Function</a:t>
            </a:r>
            <a:endParaRPr lang="en-US" dirty="0"/>
          </a:p>
        </p:txBody>
      </p:sp>
      <p:sp>
        <p:nvSpPr>
          <p:cNvPr id="3" name="Content Placeholder 2"/>
          <p:cNvSpPr>
            <a:spLocks noGrp="1"/>
          </p:cNvSpPr>
          <p:nvPr>
            <p:ph idx="1"/>
          </p:nvPr>
        </p:nvSpPr>
        <p:spPr/>
        <p:txBody>
          <a:bodyPr/>
          <a:lstStyle/>
          <a:p>
            <a:r>
              <a:rPr lang="en-US" dirty="0" smtClean="0"/>
              <a:t>A value function is a prediction of future reward</a:t>
            </a:r>
          </a:p>
          <a:p>
            <a:endParaRPr lang="en-US" dirty="0" smtClean="0"/>
          </a:p>
          <a:p>
            <a:r>
              <a:rPr lang="en-US" dirty="0" smtClean="0"/>
              <a:t>“State Value Function” or simply “Value Function”</a:t>
            </a:r>
          </a:p>
          <a:p>
            <a:pPr lvl="1"/>
            <a:r>
              <a:rPr lang="en-US" dirty="0" smtClean="0"/>
              <a:t>How good is a state? </a:t>
            </a:r>
          </a:p>
          <a:p>
            <a:pPr lvl="1"/>
            <a:r>
              <a:rPr lang="en-US" dirty="0" smtClean="0"/>
              <a:t>Am I screwed? Am I winning this game?</a:t>
            </a:r>
          </a:p>
          <a:p>
            <a:endParaRPr lang="en-US" dirty="0"/>
          </a:p>
          <a:p>
            <a:r>
              <a:rPr lang="en-US" dirty="0" smtClean="0"/>
              <a:t>“Action Value Function” or Q-function</a:t>
            </a:r>
          </a:p>
          <a:p>
            <a:pPr lvl="1"/>
            <a:r>
              <a:rPr lang="en-US" dirty="0" smtClean="0"/>
              <a:t>How good is a state action-pair? </a:t>
            </a:r>
          </a:p>
          <a:p>
            <a:pPr lvl="1"/>
            <a:r>
              <a:rPr lang="en-US" dirty="0" smtClean="0"/>
              <a:t>Should I do this now?</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25</a:t>
            </a:fld>
            <a:endParaRPr lang="en-US"/>
          </a:p>
        </p:txBody>
      </p:sp>
    </p:spTree>
    <p:extLst>
      <p:ext uri="{BB962C8B-B14F-4D97-AF65-F5344CB8AC3E}">
        <p14:creationId xmlns:p14="http://schemas.microsoft.com/office/powerpoint/2010/main" val="115456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sz="2600" dirty="0">
                <a:solidFill>
                  <a:schemeClr val="tx1"/>
                </a:solidFill>
              </a:rPr>
              <a:t>Definitions: Value function and Q-value function</a:t>
            </a:r>
          </a:p>
        </p:txBody>
      </p:sp>
      <p:sp>
        <p:nvSpPr>
          <p:cNvPr id="360" name="Shape 360"/>
          <p:cNvSpPr txBox="1"/>
          <p:nvPr/>
        </p:nvSpPr>
        <p:spPr>
          <a:xfrm>
            <a:off x="457200" y="1373100"/>
            <a:ext cx="82917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00"/>
                </a:solidFill>
                <a:latin typeface="Arial"/>
                <a:ea typeface="Arial"/>
                <a:cs typeface="Arial"/>
                <a:sym typeface="Arial"/>
              </a:rPr>
              <a:t>Following a policy produces sample trajectories (or paths)  s</a:t>
            </a:r>
            <a:r>
              <a:rPr lang="en" sz="1600" kern="0" baseline="-25000" dirty="0">
                <a:solidFill>
                  <a:srgbClr val="000000"/>
                </a:solidFill>
                <a:latin typeface="Arial"/>
                <a:ea typeface="Arial"/>
                <a:cs typeface="Arial"/>
                <a:sym typeface="Arial"/>
              </a:rPr>
              <a:t>0</a:t>
            </a:r>
            <a:r>
              <a:rPr lang="en" sz="1600" kern="0" dirty="0">
                <a:solidFill>
                  <a:srgbClr val="000000"/>
                </a:solidFill>
                <a:latin typeface="Arial"/>
                <a:ea typeface="Arial"/>
                <a:cs typeface="Arial"/>
                <a:sym typeface="Arial"/>
              </a:rPr>
              <a:t>, a</a:t>
            </a:r>
            <a:r>
              <a:rPr lang="en" sz="1600" kern="0" baseline="-25000" dirty="0">
                <a:solidFill>
                  <a:srgbClr val="000000"/>
                </a:solidFill>
                <a:latin typeface="Arial"/>
                <a:ea typeface="Arial"/>
                <a:cs typeface="Arial"/>
                <a:sym typeface="Arial"/>
              </a:rPr>
              <a:t>0</a:t>
            </a:r>
            <a:r>
              <a:rPr lang="en" sz="1600" kern="0" dirty="0">
                <a:solidFill>
                  <a:srgbClr val="000000"/>
                </a:solidFill>
                <a:latin typeface="Arial"/>
                <a:ea typeface="Arial"/>
                <a:cs typeface="Arial"/>
                <a:sym typeface="Arial"/>
              </a:rPr>
              <a:t>, r</a:t>
            </a:r>
            <a:r>
              <a:rPr lang="en" sz="1600" kern="0" baseline="-25000" dirty="0">
                <a:solidFill>
                  <a:srgbClr val="000000"/>
                </a:solidFill>
                <a:latin typeface="Arial"/>
                <a:ea typeface="Arial"/>
                <a:cs typeface="Arial"/>
                <a:sym typeface="Arial"/>
              </a:rPr>
              <a:t>0</a:t>
            </a:r>
            <a:r>
              <a:rPr lang="en" sz="1600" kern="0" dirty="0">
                <a:solidFill>
                  <a:srgbClr val="000000"/>
                </a:solidFill>
                <a:latin typeface="Arial"/>
                <a:ea typeface="Arial"/>
                <a:cs typeface="Arial"/>
                <a:sym typeface="Arial"/>
              </a:rPr>
              <a:t>, s</a:t>
            </a:r>
            <a:r>
              <a:rPr lang="en" sz="1600" kern="0" baseline="-25000" dirty="0">
                <a:solidFill>
                  <a:srgbClr val="000000"/>
                </a:solidFill>
                <a:latin typeface="Arial"/>
                <a:ea typeface="Arial"/>
                <a:cs typeface="Arial"/>
                <a:sym typeface="Arial"/>
              </a:rPr>
              <a:t>1</a:t>
            </a:r>
            <a:r>
              <a:rPr lang="en" sz="1600" kern="0" dirty="0">
                <a:solidFill>
                  <a:srgbClr val="000000"/>
                </a:solidFill>
                <a:latin typeface="Arial"/>
                <a:ea typeface="Arial"/>
                <a:cs typeface="Arial"/>
                <a:sym typeface="Arial"/>
              </a:rPr>
              <a:t>, a</a:t>
            </a:r>
            <a:r>
              <a:rPr lang="en" sz="1600" kern="0" baseline="-25000" dirty="0">
                <a:solidFill>
                  <a:srgbClr val="000000"/>
                </a:solidFill>
                <a:latin typeface="Arial"/>
                <a:ea typeface="Arial"/>
                <a:cs typeface="Arial"/>
                <a:sym typeface="Arial"/>
              </a:rPr>
              <a:t>1</a:t>
            </a:r>
            <a:r>
              <a:rPr lang="en" sz="1600" kern="0" dirty="0">
                <a:solidFill>
                  <a:srgbClr val="000000"/>
                </a:solidFill>
                <a:latin typeface="Arial"/>
                <a:ea typeface="Arial"/>
                <a:cs typeface="Arial"/>
                <a:sym typeface="Arial"/>
              </a:rPr>
              <a:t>, r</a:t>
            </a:r>
            <a:r>
              <a:rPr lang="en" sz="1600" kern="0" baseline="-25000" dirty="0">
                <a:solidFill>
                  <a:srgbClr val="000000"/>
                </a:solidFill>
                <a:latin typeface="Arial"/>
                <a:ea typeface="Arial"/>
                <a:cs typeface="Arial"/>
                <a:sym typeface="Arial"/>
              </a:rPr>
              <a:t>1</a:t>
            </a:r>
            <a:r>
              <a:rPr lang="en" sz="1600" kern="0" dirty="0">
                <a:solidFill>
                  <a:srgbClr val="000000"/>
                </a:solidFill>
                <a:latin typeface="Arial"/>
                <a:ea typeface="Arial"/>
                <a:cs typeface="Arial"/>
                <a:sym typeface="Arial"/>
              </a:rPr>
              <a:t>, …</a:t>
            </a: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3482691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sz="2600" dirty="0">
                <a:solidFill>
                  <a:schemeClr val="tx1"/>
                </a:solidFill>
              </a:rPr>
              <a:t>Definitions: Value function and Q-value function</a:t>
            </a:r>
          </a:p>
        </p:txBody>
      </p:sp>
      <p:sp>
        <p:nvSpPr>
          <p:cNvPr id="360" name="Shape 360"/>
          <p:cNvSpPr txBox="1"/>
          <p:nvPr/>
        </p:nvSpPr>
        <p:spPr>
          <a:xfrm>
            <a:off x="457200" y="1373100"/>
            <a:ext cx="82917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00"/>
                </a:solidFill>
                <a:latin typeface="Arial"/>
                <a:ea typeface="Arial"/>
                <a:cs typeface="Arial"/>
                <a:sym typeface="Arial"/>
              </a:rPr>
              <a:t>Following a policy produces sample trajectories (or paths)  s</a:t>
            </a:r>
            <a:r>
              <a:rPr lang="en" sz="1600" kern="0" baseline="-25000" dirty="0">
                <a:solidFill>
                  <a:srgbClr val="000000"/>
                </a:solidFill>
                <a:latin typeface="Arial"/>
                <a:ea typeface="Arial"/>
                <a:cs typeface="Arial"/>
                <a:sym typeface="Arial"/>
              </a:rPr>
              <a:t>0</a:t>
            </a:r>
            <a:r>
              <a:rPr lang="en" sz="1600" kern="0" dirty="0">
                <a:solidFill>
                  <a:srgbClr val="000000"/>
                </a:solidFill>
                <a:latin typeface="Arial"/>
                <a:ea typeface="Arial"/>
                <a:cs typeface="Arial"/>
                <a:sym typeface="Arial"/>
              </a:rPr>
              <a:t>, a</a:t>
            </a:r>
            <a:r>
              <a:rPr lang="en" sz="1600" kern="0" baseline="-25000" dirty="0">
                <a:solidFill>
                  <a:srgbClr val="000000"/>
                </a:solidFill>
                <a:latin typeface="Arial"/>
                <a:ea typeface="Arial"/>
                <a:cs typeface="Arial"/>
                <a:sym typeface="Arial"/>
              </a:rPr>
              <a:t>0</a:t>
            </a:r>
            <a:r>
              <a:rPr lang="en" sz="1600" kern="0" dirty="0">
                <a:solidFill>
                  <a:srgbClr val="000000"/>
                </a:solidFill>
                <a:latin typeface="Arial"/>
                <a:ea typeface="Arial"/>
                <a:cs typeface="Arial"/>
                <a:sym typeface="Arial"/>
              </a:rPr>
              <a:t>, r</a:t>
            </a:r>
            <a:r>
              <a:rPr lang="en" sz="1600" kern="0" baseline="-25000" dirty="0">
                <a:solidFill>
                  <a:srgbClr val="000000"/>
                </a:solidFill>
                <a:latin typeface="Arial"/>
                <a:ea typeface="Arial"/>
                <a:cs typeface="Arial"/>
                <a:sym typeface="Arial"/>
              </a:rPr>
              <a:t>0</a:t>
            </a:r>
            <a:r>
              <a:rPr lang="en" sz="1600" kern="0" dirty="0">
                <a:solidFill>
                  <a:srgbClr val="000000"/>
                </a:solidFill>
                <a:latin typeface="Arial"/>
                <a:ea typeface="Arial"/>
                <a:cs typeface="Arial"/>
                <a:sym typeface="Arial"/>
              </a:rPr>
              <a:t>, s</a:t>
            </a:r>
            <a:r>
              <a:rPr lang="en" sz="1600" kern="0" baseline="-25000" dirty="0">
                <a:solidFill>
                  <a:srgbClr val="000000"/>
                </a:solidFill>
                <a:latin typeface="Arial"/>
                <a:ea typeface="Arial"/>
                <a:cs typeface="Arial"/>
                <a:sym typeface="Arial"/>
              </a:rPr>
              <a:t>1</a:t>
            </a:r>
            <a:r>
              <a:rPr lang="en" sz="1600" kern="0" dirty="0">
                <a:solidFill>
                  <a:srgbClr val="000000"/>
                </a:solidFill>
                <a:latin typeface="Arial"/>
                <a:ea typeface="Arial"/>
                <a:cs typeface="Arial"/>
                <a:sym typeface="Arial"/>
              </a:rPr>
              <a:t>, a</a:t>
            </a:r>
            <a:r>
              <a:rPr lang="en" sz="1600" kern="0" baseline="-25000" dirty="0">
                <a:solidFill>
                  <a:srgbClr val="000000"/>
                </a:solidFill>
                <a:latin typeface="Arial"/>
                <a:ea typeface="Arial"/>
                <a:cs typeface="Arial"/>
                <a:sym typeface="Arial"/>
              </a:rPr>
              <a:t>1</a:t>
            </a:r>
            <a:r>
              <a:rPr lang="en" sz="1600" kern="0" dirty="0">
                <a:solidFill>
                  <a:srgbClr val="000000"/>
                </a:solidFill>
                <a:latin typeface="Arial"/>
                <a:ea typeface="Arial"/>
                <a:cs typeface="Arial"/>
                <a:sym typeface="Arial"/>
              </a:rPr>
              <a:t>, r</a:t>
            </a:r>
            <a:r>
              <a:rPr lang="en" sz="1600" kern="0" baseline="-25000" dirty="0">
                <a:solidFill>
                  <a:srgbClr val="000000"/>
                </a:solidFill>
                <a:latin typeface="Arial"/>
                <a:ea typeface="Arial"/>
                <a:cs typeface="Arial"/>
                <a:sym typeface="Arial"/>
              </a:rPr>
              <a:t>1</a:t>
            </a:r>
            <a:r>
              <a:rPr lang="en" sz="1600" kern="0" dirty="0">
                <a:solidFill>
                  <a:srgbClr val="000000"/>
                </a:solidFill>
                <a:latin typeface="Arial"/>
                <a:ea typeface="Arial"/>
                <a:cs typeface="Arial"/>
                <a:sym typeface="Arial"/>
              </a:rPr>
              <a:t>, …</a:t>
            </a: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algn="l" eaLnBrk="1" fontAlgn="auto" hangingPunct="1">
              <a:spcBef>
                <a:spcPts val="0"/>
              </a:spcBef>
              <a:spcAft>
                <a:spcPts val="0"/>
              </a:spcAft>
            </a:pPr>
            <a:r>
              <a:rPr lang="en" sz="1600" kern="0" dirty="0">
                <a:solidFill>
                  <a:srgbClr val="0000FF"/>
                </a:solidFill>
                <a:latin typeface="Arial"/>
                <a:ea typeface="Arial"/>
                <a:cs typeface="Arial"/>
                <a:sym typeface="Arial"/>
              </a:rPr>
              <a:t>How good is a state? </a:t>
            </a:r>
          </a:p>
          <a:p>
            <a:pPr algn="l" eaLnBrk="1" fontAlgn="auto" hangingPunct="1">
              <a:spcBef>
                <a:spcPts val="0"/>
              </a:spcBef>
              <a:spcAft>
                <a:spcPts val="0"/>
              </a:spcAft>
            </a:pPr>
            <a:r>
              <a:rPr lang="en" sz="1600" kern="0" dirty="0">
                <a:solidFill>
                  <a:srgbClr val="000000"/>
                </a:solidFill>
                <a:latin typeface="Arial"/>
                <a:ea typeface="Arial"/>
                <a:cs typeface="Arial"/>
                <a:sym typeface="Arial"/>
              </a:rPr>
              <a:t>The </a:t>
            </a:r>
            <a:r>
              <a:rPr lang="en" sz="1600" b="1" kern="0" dirty="0">
                <a:solidFill>
                  <a:srgbClr val="000000"/>
                </a:solidFill>
                <a:latin typeface="Arial"/>
                <a:ea typeface="Arial"/>
                <a:cs typeface="Arial"/>
                <a:sym typeface="Arial"/>
              </a:rPr>
              <a:t>value function </a:t>
            </a:r>
            <a:r>
              <a:rPr lang="en" sz="1600" kern="0" dirty="0">
                <a:solidFill>
                  <a:srgbClr val="000000"/>
                </a:solidFill>
                <a:latin typeface="Arial"/>
                <a:ea typeface="Arial"/>
                <a:cs typeface="Arial"/>
                <a:sym typeface="Arial"/>
              </a:rPr>
              <a:t>at state s, is the expected cumulative reward </a:t>
            </a:r>
            <a:r>
              <a:rPr lang="en" sz="1600" kern="0" dirty="0" smtClean="0">
                <a:solidFill>
                  <a:srgbClr val="000000"/>
                </a:solidFill>
                <a:latin typeface="Arial"/>
                <a:ea typeface="Arial"/>
                <a:cs typeface="Arial"/>
                <a:sym typeface="Arial"/>
              </a:rPr>
              <a:t>from </a:t>
            </a:r>
            <a:r>
              <a:rPr lang="en" sz="1600" kern="0" dirty="0">
                <a:solidFill>
                  <a:srgbClr val="000000"/>
                </a:solidFill>
                <a:latin typeface="Arial"/>
                <a:ea typeface="Arial"/>
                <a:cs typeface="Arial"/>
                <a:sym typeface="Arial"/>
              </a:rPr>
              <a:t>state </a:t>
            </a:r>
            <a:r>
              <a:rPr lang="en" sz="1600" kern="0" dirty="0" smtClean="0">
                <a:solidFill>
                  <a:srgbClr val="000000"/>
                </a:solidFill>
                <a:latin typeface="Arial"/>
                <a:ea typeface="Arial"/>
                <a:cs typeface="Arial"/>
                <a:sym typeface="Arial"/>
              </a:rPr>
              <a:t>s</a:t>
            </a:r>
            <a:r>
              <a:rPr lang="en-US" sz="1600" kern="0" dirty="0" smtClean="0">
                <a:solidFill>
                  <a:srgbClr val="000000"/>
                </a:solidFill>
                <a:latin typeface="Arial"/>
                <a:ea typeface="Arial"/>
                <a:cs typeface="Arial"/>
                <a:sym typeface="Arial"/>
              </a:rPr>
              <a:t> </a:t>
            </a:r>
            <a:br>
              <a:rPr lang="en-US" sz="1600" kern="0" dirty="0" smtClean="0">
                <a:solidFill>
                  <a:srgbClr val="000000"/>
                </a:solidFill>
                <a:latin typeface="Arial"/>
                <a:ea typeface="Arial"/>
                <a:cs typeface="Arial"/>
                <a:sym typeface="Arial"/>
              </a:rPr>
            </a:br>
            <a:r>
              <a:rPr lang="en-US" sz="1600" kern="0" dirty="0" smtClean="0">
                <a:solidFill>
                  <a:srgbClr val="000000"/>
                </a:solidFill>
                <a:latin typeface="Arial"/>
                <a:ea typeface="Arial"/>
                <a:cs typeface="Arial"/>
                <a:sym typeface="Arial"/>
              </a:rPr>
              <a:t>(and following the policy thereafter)</a:t>
            </a:r>
            <a:r>
              <a:rPr lang="en" sz="1600" kern="0" dirty="0" smtClean="0">
                <a:solidFill>
                  <a:srgbClr val="000000"/>
                </a:solidFill>
                <a:latin typeface="Arial"/>
                <a:ea typeface="Arial"/>
                <a:cs typeface="Arial"/>
                <a:sym typeface="Arial"/>
              </a:rPr>
              <a:t>:</a:t>
            </a:r>
            <a:endParaRPr lang="en" sz="1600" kern="0" dirty="0">
              <a:solidFill>
                <a:srgbClr val="000000"/>
              </a:solidFill>
              <a:latin typeface="Arial"/>
              <a:ea typeface="Arial"/>
              <a:cs typeface="Arial"/>
              <a:sym typeface="Arial"/>
            </a:endParaRP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algn="l" eaLnBrk="1" fontAlgn="auto" hangingPunct="1">
              <a:spcBef>
                <a:spcPts val="0"/>
              </a:spcBef>
              <a:spcAft>
                <a:spcPts val="0"/>
              </a:spcAft>
            </a:pPr>
            <a:endParaRPr lang="en-US" sz="1600" kern="0" dirty="0" smtClean="0">
              <a:solidFill>
                <a:srgbClr val="0000FF"/>
              </a:solidFill>
              <a:latin typeface="Arial"/>
              <a:ea typeface="Arial"/>
              <a:cs typeface="Arial"/>
              <a:sym typeface="Arial"/>
            </a:endParaRPr>
          </a:p>
          <a:p>
            <a:pPr algn="l" eaLnBrk="1" fontAlgn="auto" hangingPunct="1">
              <a:spcBef>
                <a:spcPts val="0"/>
              </a:spcBef>
              <a:spcAft>
                <a:spcPts val="0"/>
              </a:spcAft>
            </a:pPr>
            <a:endParaRPr lang="en-US" sz="1600" kern="0" dirty="0">
              <a:solidFill>
                <a:srgbClr val="0000FF"/>
              </a:solidFill>
              <a:latin typeface="Arial"/>
              <a:ea typeface="Arial"/>
              <a:cs typeface="Arial"/>
              <a:sym typeface="Arial"/>
            </a:endParaRPr>
          </a:p>
          <a:p>
            <a:pPr algn="l" eaLnBrk="1" fontAlgn="auto" hangingPunct="1">
              <a:spcBef>
                <a:spcPts val="0"/>
              </a:spcBef>
              <a:spcAft>
                <a:spcPts val="0"/>
              </a:spcAft>
            </a:pPr>
            <a:endParaRPr lang="en-US" sz="1600" kern="0" dirty="0" smtClean="0">
              <a:solidFill>
                <a:srgbClr val="0000FF"/>
              </a:solidFill>
              <a:latin typeface="Arial"/>
              <a:ea typeface="Arial"/>
              <a:cs typeface="Arial"/>
              <a:sym typeface="Arial"/>
            </a:endParaRPr>
          </a:p>
        </p:txBody>
      </p:sp>
      <p:pic>
        <p:nvPicPr>
          <p:cNvPr id="361" name="Shape 361"/>
          <p:cNvPicPr preferRelativeResize="0">
            <a:picLocks noChangeAspect="1"/>
          </p:cNvPicPr>
          <p:nvPr/>
        </p:nvPicPr>
        <p:blipFill>
          <a:blip r:embed="rId3">
            <a:alphaModFix/>
          </a:blip>
          <a:stretch>
            <a:fillRect/>
          </a:stretch>
        </p:blipFill>
        <p:spPr>
          <a:xfrm>
            <a:off x="1676400" y="2895599"/>
            <a:ext cx="3300249" cy="914400"/>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750442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sz="2600" dirty="0">
                <a:solidFill>
                  <a:schemeClr val="tx1"/>
                </a:solidFill>
              </a:rPr>
              <a:t>Definitions: Value function and Q-value function</a:t>
            </a:r>
          </a:p>
        </p:txBody>
      </p:sp>
      <p:sp>
        <p:nvSpPr>
          <p:cNvPr id="360" name="Shape 360"/>
          <p:cNvSpPr txBox="1"/>
          <p:nvPr/>
        </p:nvSpPr>
        <p:spPr>
          <a:xfrm>
            <a:off x="457200" y="1373100"/>
            <a:ext cx="82917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00"/>
                </a:solidFill>
                <a:latin typeface="Arial"/>
                <a:ea typeface="Arial"/>
                <a:cs typeface="Arial"/>
                <a:sym typeface="Arial"/>
              </a:rPr>
              <a:t>Following a policy produces sample trajectories (or paths)  s</a:t>
            </a:r>
            <a:r>
              <a:rPr lang="en" sz="1600" kern="0" baseline="-25000" dirty="0">
                <a:solidFill>
                  <a:srgbClr val="000000"/>
                </a:solidFill>
                <a:latin typeface="Arial"/>
                <a:ea typeface="Arial"/>
                <a:cs typeface="Arial"/>
                <a:sym typeface="Arial"/>
              </a:rPr>
              <a:t>0</a:t>
            </a:r>
            <a:r>
              <a:rPr lang="en" sz="1600" kern="0" dirty="0">
                <a:solidFill>
                  <a:srgbClr val="000000"/>
                </a:solidFill>
                <a:latin typeface="Arial"/>
                <a:ea typeface="Arial"/>
                <a:cs typeface="Arial"/>
                <a:sym typeface="Arial"/>
              </a:rPr>
              <a:t>, a</a:t>
            </a:r>
            <a:r>
              <a:rPr lang="en" sz="1600" kern="0" baseline="-25000" dirty="0">
                <a:solidFill>
                  <a:srgbClr val="000000"/>
                </a:solidFill>
                <a:latin typeface="Arial"/>
                <a:ea typeface="Arial"/>
                <a:cs typeface="Arial"/>
                <a:sym typeface="Arial"/>
              </a:rPr>
              <a:t>0</a:t>
            </a:r>
            <a:r>
              <a:rPr lang="en" sz="1600" kern="0" dirty="0">
                <a:solidFill>
                  <a:srgbClr val="000000"/>
                </a:solidFill>
                <a:latin typeface="Arial"/>
                <a:ea typeface="Arial"/>
                <a:cs typeface="Arial"/>
                <a:sym typeface="Arial"/>
              </a:rPr>
              <a:t>, r</a:t>
            </a:r>
            <a:r>
              <a:rPr lang="en" sz="1600" kern="0" baseline="-25000" dirty="0">
                <a:solidFill>
                  <a:srgbClr val="000000"/>
                </a:solidFill>
                <a:latin typeface="Arial"/>
                <a:ea typeface="Arial"/>
                <a:cs typeface="Arial"/>
                <a:sym typeface="Arial"/>
              </a:rPr>
              <a:t>0</a:t>
            </a:r>
            <a:r>
              <a:rPr lang="en" sz="1600" kern="0" dirty="0">
                <a:solidFill>
                  <a:srgbClr val="000000"/>
                </a:solidFill>
                <a:latin typeface="Arial"/>
                <a:ea typeface="Arial"/>
                <a:cs typeface="Arial"/>
                <a:sym typeface="Arial"/>
              </a:rPr>
              <a:t>, s</a:t>
            </a:r>
            <a:r>
              <a:rPr lang="en" sz="1600" kern="0" baseline="-25000" dirty="0">
                <a:solidFill>
                  <a:srgbClr val="000000"/>
                </a:solidFill>
                <a:latin typeface="Arial"/>
                <a:ea typeface="Arial"/>
                <a:cs typeface="Arial"/>
                <a:sym typeface="Arial"/>
              </a:rPr>
              <a:t>1</a:t>
            </a:r>
            <a:r>
              <a:rPr lang="en" sz="1600" kern="0" dirty="0">
                <a:solidFill>
                  <a:srgbClr val="000000"/>
                </a:solidFill>
                <a:latin typeface="Arial"/>
                <a:ea typeface="Arial"/>
                <a:cs typeface="Arial"/>
                <a:sym typeface="Arial"/>
              </a:rPr>
              <a:t>, a</a:t>
            </a:r>
            <a:r>
              <a:rPr lang="en" sz="1600" kern="0" baseline="-25000" dirty="0">
                <a:solidFill>
                  <a:srgbClr val="000000"/>
                </a:solidFill>
                <a:latin typeface="Arial"/>
                <a:ea typeface="Arial"/>
                <a:cs typeface="Arial"/>
                <a:sym typeface="Arial"/>
              </a:rPr>
              <a:t>1</a:t>
            </a:r>
            <a:r>
              <a:rPr lang="en" sz="1600" kern="0" dirty="0">
                <a:solidFill>
                  <a:srgbClr val="000000"/>
                </a:solidFill>
                <a:latin typeface="Arial"/>
                <a:ea typeface="Arial"/>
                <a:cs typeface="Arial"/>
                <a:sym typeface="Arial"/>
              </a:rPr>
              <a:t>, r</a:t>
            </a:r>
            <a:r>
              <a:rPr lang="en" sz="1600" kern="0" baseline="-25000" dirty="0">
                <a:solidFill>
                  <a:srgbClr val="000000"/>
                </a:solidFill>
                <a:latin typeface="Arial"/>
                <a:ea typeface="Arial"/>
                <a:cs typeface="Arial"/>
                <a:sym typeface="Arial"/>
              </a:rPr>
              <a:t>1</a:t>
            </a:r>
            <a:r>
              <a:rPr lang="en" sz="1600" kern="0" dirty="0">
                <a:solidFill>
                  <a:srgbClr val="000000"/>
                </a:solidFill>
                <a:latin typeface="Arial"/>
                <a:ea typeface="Arial"/>
                <a:cs typeface="Arial"/>
                <a:sym typeface="Arial"/>
              </a:rPr>
              <a:t>, …</a:t>
            </a: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algn="l" eaLnBrk="1" fontAlgn="auto" hangingPunct="1">
              <a:spcBef>
                <a:spcPts val="0"/>
              </a:spcBef>
              <a:spcAft>
                <a:spcPts val="0"/>
              </a:spcAft>
            </a:pPr>
            <a:r>
              <a:rPr lang="en" sz="1600" kern="0" dirty="0">
                <a:solidFill>
                  <a:srgbClr val="0000FF"/>
                </a:solidFill>
                <a:latin typeface="Arial"/>
                <a:ea typeface="Arial"/>
                <a:cs typeface="Arial"/>
                <a:sym typeface="Arial"/>
              </a:rPr>
              <a:t>How good is a state? </a:t>
            </a:r>
          </a:p>
          <a:p>
            <a:pPr algn="l" eaLnBrk="1" fontAlgn="auto" hangingPunct="1">
              <a:spcBef>
                <a:spcPts val="0"/>
              </a:spcBef>
              <a:spcAft>
                <a:spcPts val="0"/>
              </a:spcAft>
            </a:pPr>
            <a:r>
              <a:rPr lang="en" sz="1600" kern="0" dirty="0">
                <a:solidFill>
                  <a:srgbClr val="000000"/>
                </a:solidFill>
                <a:latin typeface="Arial"/>
                <a:ea typeface="Arial"/>
                <a:cs typeface="Arial"/>
                <a:sym typeface="Arial"/>
              </a:rPr>
              <a:t>The </a:t>
            </a:r>
            <a:r>
              <a:rPr lang="en" sz="1600" b="1" kern="0" dirty="0">
                <a:solidFill>
                  <a:srgbClr val="000000"/>
                </a:solidFill>
                <a:latin typeface="Arial"/>
                <a:ea typeface="Arial"/>
                <a:cs typeface="Arial"/>
                <a:sym typeface="Arial"/>
              </a:rPr>
              <a:t>value function </a:t>
            </a:r>
            <a:r>
              <a:rPr lang="en" sz="1600" kern="0" dirty="0">
                <a:solidFill>
                  <a:srgbClr val="000000"/>
                </a:solidFill>
                <a:latin typeface="Arial"/>
                <a:ea typeface="Arial"/>
                <a:cs typeface="Arial"/>
                <a:sym typeface="Arial"/>
              </a:rPr>
              <a:t>at state s, is the expected cumulative reward </a:t>
            </a:r>
            <a:r>
              <a:rPr lang="en" sz="1600" kern="0" dirty="0" smtClean="0">
                <a:solidFill>
                  <a:srgbClr val="000000"/>
                </a:solidFill>
                <a:latin typeface="Arial"/>
                <a:ea typeface="Arial"/>
                <a:cs typeface="Arial"/>
                <a:sym typeface="Arial"/>
              </a:rPr>
              <a:t>from </a:t>
            </a:r>
            <a:r>
              <a:rPr lang="en" sz="1600" kern="0" dirty="0">
                <a:solidFill>
                  <a:srgbClr val="000000"/>
                </a:solidFill>
                <a:latin typeface="Arial"/>
                <a:ea typeface="Arial"/>
                <a:cs typeface="Arial"/>
                <a:sym typeface="Arial"/>
              </a:rPr>
              <a:t>state </a:t>
            </a:r>
            <a:r>
              <a:rPr lang="en" sz="1600" kern="0" dirty="0" smtClean="0">
                <a:solidFill>
                  <a:srgbClr val="000000"/>
                </a:solidFill>
                <a:latin typeface="Arial"/>
                <a:ea typeface="Arial"/>
                <a:cs typeface="Arial"/>
                <a:sym typeface="Arial"/>
              </a:rPr>
              <a:t>s</a:t>
            </a:r>
            <a:r>
              <a:rPr lang="en-US" sz="1600" kern="0" dirty="0" smtClean="0">
                <a:solidFill>
                  <a:srgbClr val="000000"/>
                </a:solidFill>
                <a:latin typeface="Arial"/>
                <a:ea typeface="Arial"/>
                <a:cs typeface="Arial"/>
                <a:sym typeface="Arial"/>
              </a:rPr>
              <a:t> </a:t>
            </a:r>
            <a:br>
              <a:rPr lang="en-US" sz="1600" kern="0" dirty="0" smtClean="0">
                <a:solidFill>
                  <a:srgbClr val="000000"/>
                </a:solidFill>
                <a:latin typeface="Arial"/>
                <a:ea typeface="Arial"/>
                <a:cs typeface="Arial"/>
                <a:sym typeface="Arial"/>
              </a:rPr>
            </a:br>
            <a:r>
              <a:rPr lang="en-US" sz="1600" kern="0" dirty="0" smtClean="0">
                <a:solidFill>
                  <a:srgbClr val="000000"/>
                </a:solidFill>
                <a:latin typeface="Arial"/>
                <a:ea typeface="Arial"/>
                <a:cs typeface="Arial"/>
                <a:sym typeface="Arial"/>
              </a:rPr>
              <a:t>(and following the policy thereafter)</a:t>
            </a:r>
            <a:r>
              <a:rPr lang="en" sz="1600" kern="0" dirty="0" smtClean="0">
                <a:solidFill>
                  <a:srgbClr val="000000"/>
                </a:solidFill>
                <a:latin typeface="Arial"/>
                <a:ea typeface="Arial"/>
                <a:cs typeface="Arial"/>
                <a:sym typeface="Arial"/>
              </a:rPr>
              <a:t>:</a:t>
            </a:r>
            <a:endParaRPr lang="en" sz="1600" kern="0" dirty="0">
              <a:solidFill>
                <a:srgbClr val="000000"/>
              </a:solidFill>
              <a:latin typeface="Arial"/>
              <a:ea typeface="Arial"/>
              <a:cs typeface="Arial"/>
              <a:sym typeface="Arial"/>
            </a:endParaRP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algn="l" eaLnBrk="1" fontAlgn="auto" hangingPunct="1">
              <a:spcBef>
                <a:spcPts val="0"/>
              </a:spcBef>
              <a:spcAft>
                <a:spcPts val="0"/>
              </a:spcAft>
            </a:pPr>
            <a:endParaRPr lang="en-US" sz="1600" kern="0" dirty="0" smtClean="0">
              <a:solidFill>
                <a:srgbClr val="0000FF"/>
              </a:solidFill>
              <a:latin typeface="Arial"/>
              <a:ea typeface="Arial"/>
              <a:cs typeface="Arial"/>
              <a:sym typeface="Arial"/>
            </a:endParaRPr>
          </a:p>
          <a:p>
            <a:pPr algn="l" eaLnBrk="1" fontAlgn="auto" hangingPunct="1">
              <a:spcBef>
                <a:spcPts val="0"/>
              </a:spcBef>
              <a:spcAft>
                <a:spcPts val="0"/>
              </a:spcAft>
            </a:pPr>
            <a:endParaRPr lang="en-US" sz="1600" kern="0" dirty="0">
              <a:solidFill>
                <a:srgbClr val="0000FF"/>
              </a:solidFill>
              <a:latin typeface="Arial"/>
              <a:ea typeface="Arial"/>
              <a:cs typeface="Arial"/>
              <a:sym typeface="Arial"/>
            </a:endParaRPr>
          </a:p>
          <a:p>
            <a:pPr algn="l" eaLnBrk="1" fontAlgn="auto" hangingPunct="1">
              <a:spcBef>
                <a:spcPts val="0"/>
              </a:spcBef>
              <a:spcAft>
                <a:spcPts val="0"/>
              </a:spcAft>
            </a:pPr>
            <a:endParaRPr lang="en-US" sz="1600" kern="0" dirty="0" smtClean="0">
              <a:solidFill>
                <a:srgbClr val="0000FF"/>
              </a:solidFill>
              <a:latin typeface="Arial"/>
              <a:ea typeface="Arial"/>
              <a:cs typeface="Arial"/>
              <a:sym typeface="Arial"/>
            </a:endParaRPr>
          </a:p>
          <a:p>
            <a:pPr algn="l" eaLnBrk="1" fontAlgn="auto" hangingPunct="1">
              <a:spcBef>
                <a:spcPts val="0"/>
              </a:spcBef>
              <a:spcAft>
                <a:spcPts val="0"/>
              </a:spcAft>
            </a:pPr>
            <a:r>
              <a:rPr lang="en" sz="1600" kern="0" dirty="0" smtClean="0">
                <a:solidFill>
                  <a:srgbClr val="0000FF"/>
                </a:solidFill>
                <a:latin typeface="Arial"/>
                <a:ea typeface="Arial"/>
                <a:cs typeface="Arial"/>
                <a:sym typeface="Arial"/>
              </a:rPr>
              <a:t>How </a:t>
            </a:r>
            <a:r>
              <a:rPr lang="en" sz="1600" kern="0" dirty="0">
                <a:solidFill>
                  <a:srgbClr val="0000FF"/>
                </a:solidFill>
                <a:latin typeface="Arial"/>
                <a:ea typeface="Arial"/>
                <a:cs typeface="Arial"/>
                <a:sym typeface="Arial"/>
              </a:rPr>
              <a:t>good is a state-action pair?</a:t>
            </a:r>
          </a:p>
          <a:p>
            <a:pPr algn="l" eaLnBrk="1" fontAlgn="auto" hangingPunct="1">
              <a:spcBef>
                <a:spcPts val="0"/>
              </a:spcBef>
              <a:spcAft>
                <a:spcPts val="0"/>
              </a:spcAft>
            </a:pPr>
            <a:r>
              <a:rPr lang="en" sz="1600" kern="0" dirty="0">
                <a:solidFill>
                  <a:srgbClr val="000000"/>
                </a:solidFill>
                <a:latin typeface="Arial"/>
                <a:ea typeface="Arial"/>
                <a:cs typeface="Arial"/>
                <a:sym typeface="Arial"/>
              </a:rPr>
              <a:t>The </a:t>
            </a:r>
            <a:r>
              <a:rPr lang="en" sz="1600" b="1" kern="0" dirty="0">
                <a:solidFill>
                  <a:srgbClr val="000000"/>
                </a:solidFill>
                <a:latin typeface="Arial"/>
                <a:ea typeface="Arial"/>
                <a:cs typeface="Arial"/>
                <a:sym typeface="Arial"/>
              </a:rPr>
              <a:t>Q-value function</a:t>
            </a:r>
            <a:r>
              <a:rPr lang="en" sz="1600" kern="0" dirty="0">
                <a:solidFill>
                  <a:srgbClr val="000000"/>
                </a:solidFill>
                <a:latin typeface="Arial"/>
                <a:ea typeface="Arial"/>
                <a:cs typeface="Arial"/>
                <a:sym typeface="Arial"/>
              </a:rPr>
              <a:t> at state s and action a, is the expected cumulative reward from taking action a in state </a:t>
            </a:r>
            <a:r>
              <a:rPr lang="en" sz="1600" kern="0" dirty="0" smtClean="0">
                <a:solidFill>
                  <a:srgbClr val="000000"/>
                </a:solidFill>
                <a:latin typeface="Arial"/>
                <a:ea typeface="Arial"/>
                <a:cs typeface="Arial"/>
                <a:sym typeface="Arial"/>
              </a:rPr>
              <a:t>s</a:t>
            </a:r>
            <a:r>
              <a:rPr lang="en-US" sz="1600" kern="0" dirty="0" smtClean="0">
                <a:solidFill>
                  <a:srgbClr val="000000"/>
                </a:solidFill>
                <a:latin typeface="Arial"/>
                <a:ea typeface="Arial"/>
                <a:cs typeface="Arial"/>
                <a:sym typeface="Arial"/>
              </a:rPr>
              <a:t> (and </a:t>
            </a:r>
            <a:r>
              <a:rPr lang="en-US" sz="1600" kern="0" dirty="0">
                <a:solidFill>
                  <a:srgbClr val="000000"/>
                </a:solidFill>
                <a:latin typeface="Arial"/>
                <a:ea typeface="Arial"/>
                <a:cs typeface="Arial"/>
                <a:sym typeface="Arial"/>
              </a:rPr>
              <a:t>following the policy thereafter)</a:t>
            </a:r>
            <a:r>
              <a:rPr lang="en" sz="1600" kern="0" dirty="0">
                <a:solidFill>
                  <a:srgbClr val="000000"/>
                </a:solidFill>
                <a:latin typeface="Arial"/>
                <a:ea typeface="Arial"/>
                <a:cs typeface="Arial"/>
                <a:sym typeface="Arial"/>
              </a:rPr>
              <a:t>:</a:t>
            </a:r>
          </a:p>
        </p:txBody>
      </p:sp>
      <p:pic>
        <p:nvPicPr>
          <p:cNvPr id="361" name="Shape 361"/>
          <p:cNvPicPr preferRelativeResize="0">
            <a:picLocks noChangeAspect="1"/>
          </p:cNvPicPr>
          <p:nvPr/>
        </p:nvPicPr>
        <p:blipFill>
          <a:blip r:embed="rId3">
            <a:alphaModFix/>
          </a:blip>
          <a:stretch>
            <a:fillRect/>
          </a:stretch>
        </p:blipFill>
        <p:spPr>
          <a:xfrm>
            <a:off x="1676400" y="2895599"/>
            <a:ext cx="3300249" cy="914400"/>
          </a:xfrm>
          <a:prstGeom prst="rect">
            <a:avLst/>
          </a:prstGeom>
          <a:noFill/>
          <a:ln>
            <a:noFill/>
          </a:ln>
        </p:spPr>
      </p:pic>
      <p:pic>
        <p:nvPicPr>
          <p:cNvPr id="362" name="Shape 362"/>
          <p:cNvPicPr preferRelativeResize="0">
            <a:picLocks noChangeAspect="1"/>
          </p:cNvPicPr>
          <p:nvPr/>
        </p:nvPicPr>
        <p:blipFill>
          <a:blip r:embed="rId4">
            <a:alphaModFix/>
          </a:blip>
          <a:stretch>
            <a:fillRect/>
          </a:stretch>
        </p:blipFill>
        <p:spPr>
          <a:xfrm>
            <a:off x="1686125" y="5216174"/>
            <a:ext cx="4372296" cy="914400"/>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66298718"/>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29</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54167"/>
          <a:stretch/>
        </p:blipFill>
        <p:spPr>
          <a:xfrm>
            <a:off x="0" y="1387324"/>
            <a:ext cx="4191000" cy="4480076"/>
          </a:xfrm>
          <a:prstGeom prst="rect">
            <a:avLst/>
          </a:prstGeom>
        </p:spPr>
      </p:pic>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17425989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dirty="0" smtClean="0">
                <a:solidFill>
                  <a:schemeClr val="tx1"/>
                </a:solidFill>
              </a:rPr>
              <a:t>Supervised </a:t>
            </a:r>
            <a:r>
              <a:rPr lang="en" dirty="0">
                <a:solidFill>
                  <a:schemeClr val="tx1"/>
                </a:solidFill>
              </a:rPr>
              <a:t>Learning</a:t>
            </a:r>
          </a:p>
        </p:txBody>
      </p:sp>
      <p:sp>
        <p:nvSpPr>
          <p:cNvPr id="67" name="Shape 67"/>
          <p:cNvSpPr txBox="1"/>
          <p:nvPr/>
        </p:nvSpPr>
        <p:spPr>
          <a:xfrm>
            <a:off x="266275" y="1733350"/>
            <a:ext cx="4301100" cy="35682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000" b="1" kern="0">
                <a:solidFill>
                  <a:srgbClr val="000000"/>
                </a:solidFill>
                <a:latin typeface="Arial"/>
                <a:ea typeface="Arial"/>
                <a:cs typeface="Arial"/>
                <a:sym typeface="Arial"/>
              </a:rPr>
              <a:t>Data</a:t>
            </a:r>
            <a:r>
              <a:rPr lang="en" sz="2000" kern="0">
                <a:solidFill>
                  <a:srgbClr val="000000"/>
                </a:solidFill>
                <a:latin typeface="Arial"/>
                <a:ea typeface="Arial"/>
                <a:cs typeface="Arial"/>
                <a:sym typeface="Arial"/>
              </a:rPr>
              <a:t>: (x, y)</a:t>
            </a:r>
          </a:p>
          <a:p>
            <a:pPr algn="l" eaLnBrk="1" fontAlgn="auto" hangingPunct="1">
              <a:spcBef>
                <a:spcPts val="0"/>
              </a:spcBef>
              <a:spcAft>
                <a:spcPts val="0"/>
              </a:spcAft>
            </a:pPr>
            <a:r>
              <a:rPr lang="en" sz="2000" kern="0">
                <a:solidFill>
                  <a:srgbClr val="000000"/>
                </a:solidFill>
                <a:latin typeface="Arial"/>
                <a:ea typeface="Arial"/>
                <a:cs typeface="Arial"/>
                <a:sym typeface="Arial"/>
              </a:rPr>
              <a:t>x is data, y is label</a:t>
            </a:r>
          </a:p>
          <a:p>
            <a:pPr algn="l" eaLnBrk="1" fontAlgn="auto" hangingPunct="1">
              <a:spcBef>
                <a:spcPts val="0"/>
              </a:spcBef>
              <a:spcAft>
                <a:spcPts val="0"/>
              </a:spcAft>
            </a:pPr>
            <a:endParaRPr sz="2000" kern="0">
              <a:solidFill>
                <a:srgbClr val="000000"/>
              </a:solidFill>
              <a:latin typeface="Arial"/>
              <a:ea typeface="Arial"/>
              <a:cs typeface="Arial"/>
              <a:sym typeface="Arial"/>
            </a:endParaRPr>
          </a:p>
          <a:p>
            <a:pPr algn="l" eaLnBrk="1" fontAlgn="auto" hangingPunct="1">
              <a:spcBef>
                <a:spcPts val="0"/>
              </a:spcBef>
              <a:spcAft>
                <a:spcPts val="0"/>
              </a:spcAft>
            </a:pPr>
            <a:r>
              <a:rPr lang="en" sz="2000" b="1" kern="0">
                <a:solidFill>
                  <a:srgbClr val="000000"/>
                </a:solidFill>
                <a:latin typeface="Arial"/>
                <a:ea typeface="Arial"/>
                <a:cs typeface="Arial"/>
                <a:sym typeface="Arial"/>
              </a:rPr>
              <a:t>Goal</a:t>
            </a:r>
            <a:r>
              <a:rPr lang="en" sz="2000" kern="0">
                <a:solidFill>
                  <a:srgbClr val="000000"/>
                </a:solidFill>
                <a:latin typeface="Arial"/>
                <a:ea typeface="Arial"/>
                <a:cs typeface="Arial"/>
                <a:sym typeface="Arial"/>
              </a:rPr>
              <a:t>: Learn a </a:t>
            </a:r>
            <a:r>
              <a:rPr lang="en" sz="2000" i="1" kern="0">
                <a:solidFill>
                  <a:srgbClr val="000000"/>
                </a:solidFill>
                <a:latin typeface="Arial"/>
                <a:ea typeface="Arial"/>
                <a:cs typeface="Arial"/>
                <a:sym typeface="Arial"/>
              </a:rPr>
              <a:t>function</a:t>
            </a:r>
            <a:r>
              <a:rPr lang="en" sz="2000" kern="0">
                <a:solidFill>
                  <a:srgbClr val="000000"/>
                </a:solidFill>
                <a:latin typeface="Arial"/>
                <a:ea typeface="Arial"/>
                <a:cs typeface="Arial"/>
                <a:sym typeface="Arial"/>
              </a:rPr>
              <a:t> to map x -&gt; y</a:t>
            </a:r>
          </a:p>
          <a:p>
            <a:pPr algn="l" eaLnBrk="1" fontAlgn="auto" hangingPunct="1">
              <a:spcBef>
                <a:spcPts val="0"/>
              </a:spcBef>
              <a:spcAft>
                <a:spcPts val="0"/>
              </a:spcAft>
            </a:pPr>
            <a:endParaRPr sz="2000" kern="0">
              <a:solidFill>
                <a:srgbClr val="000000"/>
              </a:solidFill>
              <a:latin typeface="Arial"/>
              <a:ea typeface="Arial"/>
              <a:cs typeface="Arial"/>
              <a:sym typeface="Arial"/>
            </a:endParaRPr>
          </a:p>
          <a:p>
            <a:pPr algn="l" eaLnBrk="1" fontAlgn="auto" hangingPunct="1">
              <a:spcBef>
                <a:spcPts val="0"/>
              </a:spcBef>
              <a:spcAft>
                <a:spcPts val="0"/>
              </a:spcAft>
            </a:pPr>
            <a:r>
              <a:rPr lang="en" sz="2000" b="1" kern="0">
                <a:solidFill>
                  <a:srgbClr val="000000"/>
                </a:solidFill>
                <a:latin typeface="Arial"/>
                <a:ea typeface="Arial"/>
                <a:cs typeface="Arial"/>
                <a:sym typeface="Arial"/>
              </a:rPr>
              <a:t>Examples</a:t>
            </a:r>
            <a:r>
              <a:rPr lang="en" sz="2000" kern="0">
                <a:solidFill>
                  <a:srgbClr val="000000"/>
                </a:solidFill>
                <a:latin typeface="Arial"/>
                <a:ea typeface="Arial"/>
                <a:cs typeface="Arial"/>
                <a:sym typeface="Arial"/>
              </a:rPr>
              <a:t>: Classification, regression, object detection, semantic segmentation, image captioning, etc.</a:t>
            </a:r>
          </a:p>
        </p:txBody>
      </p:sp>
      <p:pic>
        <p:nvPicPr>
          <p:cNvPr id="68" name="Shape 68"/>
          <p:cNvPicPr preferRelativeResize="0"/>
          <p:nvPr/>
        </p:nvPicPr>
        <p:blipFill rotWithShape="1">
          <a:blip r:embed="rId3">
            <a:alphaModFix/>
          </a:blip>
          <a:srcRect l="9279" r="25734"/>
          <a:stretch/>
        </p:blipFill>
        <p:spPr>
          <a:xfrm>
            <a:off x="4896575" y="2397600"/>
            <a:ext cx="1835500" cy="1588825"/>
          </a:xfrm>
          <a:prstGeom prst="rect">
            <a:avLst/>
          </a:prstGeom>
          <a:noFill/>
          <a:ln>
            <a:noFill/>
          </a:ln>
        </p:spPr>
      </p:pic>
      <p:cxnSp>
        <p:nvCxnSpPr>
          <p:cNvPr id="69" name="Shape 69"/>
          <p:cNvCxnSpPr/>
          <p:nvPr/>
        </p:nvCxnSpPr>
        <p:spPr>
          <a:xfrm>
            <a:off x="6913275" y="3192012"/>
            <a:ext cx="609900" cy="0"/>
          </a:xfrm>
          <a:prstGeom prst="straightConnector1">
            <a:avLst/>
          </a:prstGeom>
          <a:noFill/>
          <a:ln w="28575" cap="flat" cmpd="sng">
            <a:solidFill>
              <a:srgbClr val="666666"/>
            </a:solidFill>
            <a:prstDash val="solid"/>
            <a:round/>
            <a:headEnd type="none" w="lg" len="lg"/>
            <a:tailEnd type="triangle" w="lg" len="lg"/>
          </a:ln>
        </p:spPr>
      </p:cxnSp>
      <p:sp>
        <p:nvSpPr>
          <p:cNvPr id="70" name="Shape 70"/>
          <p:cNvSpPr txBox="1"/>
          <p:nvPr/>
        </p:nvSpPr>
        <p:spPr>
          <a:xfrm>
            <a:off x="7616175" y="2946050"/>
            <a:ext cx="8448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Cat</a:t>
            </a:r>
          </a:p>
        </p:txBody>
      </p:sp>
      <p:sp>
        <p:nvSpPr>
          <p:cNvPr id="71" name="Shape 71"/>
          <p:cNvSpPr txBox="1"/>
          <p:nvPr/>
        </p:nvSpPr>
        <p:spPr>
          <a:xfrm>
            <a:off x="5863575" y="4241450"/>
            <a:ext cx="16299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Classification</a:t>
            </a:r>
          </a:p>
        </p:txBody>
      </p:sp>
      <p:sp>
        <p:nvSpPr>
          <p:cNvPr id="72" name="Shape 72"/>
          <p:cNvSpPr txBox="1"/>
          <p:nvPr/>
        </p:nvSpPr>
        <p:spPr>
          <a:xfrm>
            <a:off x="7838700" y="5209475"/>
            <a:ext cx="1305300" cy="25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999999"/>
                </a:solidFill>
                <a:latin typeface="Arial"/>
                <a:ea typeface="Arial"/>
                <a:cs typeface="Arial"/>
                <a:sym typeface="Arial"/>
                <a:hlinkClick r:id="rId4"/>
              </a:rPr>
              <a:t>This image</a:t>
            </a:r>
            <a:r>
              <a:rPr lang="en" sz="600" kern="0">
                <a:solidFill>
                  <a:srgbClr val="999999"/>
                </a:solidFill>
                <a:latin typeface="Arial"/>
                <a:ea typeface="Arial"/>
                <a:cs typeface="Arial"/>
                <a:sym typeface="Arial"/>
              </a:rPr>
              <a:t> is </a:t>
            </a:r>
            <a:r>
              <a:rPr lang="en" sz="600" u="sng" kern="0">
                <a:solidFill>
                  <a:srgbClr val="999999"/>
                </a:solidFill>
                <a:latin typeface="Arial"/>
                <a:ea typeface="Arial"/>
                <a:cs typeface="Arial"/>
                <a:sym typeface="Arial"/>
                <a:hlinkClick r:id="rId5"/>
              </a:rPr>
              <a:t>CC0 public domain</a:t>
            </a:r>
          </a:p>
        </p:txBody>
      </p:sp>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10150028"/>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30</a:t>
            </a:fld>
            <a:endParaRPr lang="en-US"/>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54167"/>
          <a:stretch/>
        </p:blipFill>
        <p:spPr>
          <a:xfrm>
            <a:off x="0" y="1387324"/>
            <a:ext cx="4191000" cy="4480076"/>
          </a:xfrm>
          <a:prstGeom prst="rect">
            <a:avLst/>
          </a:prstGeom>
        </p:spPr>
      </p:pic>
      <p:pic>
        <p:nvPicPr>
          <p:cNvPr id="3" name="Picture 2"/>
          <p:cNvPicPr>
            <a:picLocks noChangeAspect="1"/>
          </p:cNvPicPr>
          <p:nvPr/>
        </p:nvPicPr>
        <p:blipFill>
          <a:blip r:embed="rId3"/>
          <a:stretch>
            <a:fillRect/>
          </a:stretch>
        </p:blipFill>
        <p:spPr>
          <a:xfrm>
            <a:off x="1335742" y="4052047"/>
            <a:ext cx="1684156" cy="1607166"/>
          </a:xfrm>
          <a:prstGeom prst="rect">
            <a:avLst/>
          </a:prstGeom>
        </p:spPr>
      </p:pic>
      <p:sp>
        <p:nvSpPr>
          <p:cNvPr id="8" name="Content Placeholder 2"/>
          <p:cNvSpPr>
            <a:spLocks noGrp="1"/>
          </p:cNvSpPr>
          <p:nvPr>
            <p:ph idx="1"/>
          </p:nvPr>
        </p:nvSpPr>
        <p:spPr>
          <a:xfrm>
            <a:off x="685800" y="1143000"/>
            <a:ext cx="7772400" cy="5257800"/>
          </a:xfrm>
        </p:spPr>
        <p:txBody>
          <a:bodyPr/>
          <a:lstStyle/>
          <a:p>
            <a:r>
              <a:rPr lang="en-US" dirty="0" smtClean="0"/>
              <a:t>Model predicts what the world will do next</a:t>
            </a:r>
            <a:endParaRPr lang="en-US" dirty="0"/>
          </a:p>
        </p:txBody>
      </p:sp>
      <p:pic>
        <p:nvPicPr>
          <p:cNvPr id="7" name="Picture 6"/>
          <p:cNvPicPr>
            <a:picLocks noChangeAspect="1"/>
          </p:cNvPicPr>
          <p:nvPr/>
        </p:nvPicPr>
        <p:blipFill>
          <a:blip r:embed="rId4"/>
          <a:stretch>
            <a:fillRect/>
          </a:stretch>
        </p:blipFill>
        <p:spPr>
          <a:xfrm>
            <a:off x="5022076" y="2286000"/>
            <a:ext cx="3969524" cy="3155950"/>
          </a:xfrm>
          <a:prstGeom prst="rect">
            <a:avLst/>
          </a:prstGeom>
        </p:spPr>
      </p:pic>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9555270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Maze Example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31</a:t>
            </a:fld>
            <a:endParaRPr lang="en-US"/>
          </a:p>
        </p:txBody>
      </p:sp>
      <p:pic>
        <p:nvPicPr>
          <p:cNvPr id="6" name="Picture 5"/>
          <p:cNvPicPr>
            <a:picLocks noChangeAspect="1"/>
          </p:cNvPicPr>
          <p:nvPr/>
        </p:nvPicPr>
        <p:blipFill>
          <a:blip r:embed="rId2"/>
          <a:stretch>
            <a:fillRect/>
          </a:stretch>
        </p:blipFill>
        <p:spPr>
          <a:xfrm>
            <a:off x="0" y="1493021"/>
            <a:ext cx="9144000" cy="3871958"/>
          </a:xfrm>
          <a:prstGeom prst="rect">
            <a:avLst/>
          </a:prstGeom>
        </p:spPr>
      </p:pic>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8708024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Maze Example: Policy</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32</a:t>
            </a:fld>
            <a:endParaRPr lang="en-US"/>
          </a:p>
        </p:txBody>
      </p:sp>
      <p:pic>
        <p:nvPicPr>
          <p:cNvPr id="7" name="Picture 6"/>
          <p:cNvPicPr>
            <a:picLocks noChangeAspect="1"/>
          </p:cNvPicPr>
          <p:nvPr/>
        </p:nvPicPr>
        <p:blipFill>
          <a:blip r:embed="rId2"/>
          <a:stretch>
            <a:fillRect/>
          </a:stretch>
        </p:blipFill>
        <p:spPr>
          <a:xfrm>
            <a:off x="1981200" y="1524000"/>
            <a:ext cx="5450014" cy="4572000"/>
          </a:xfrm>
          <a:prstGeom prst="rect">
            <a:avLst/>
          </a:prstGeom>
        </p:spPr>
      </p:pic>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422444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Maze Example: Value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33</a:t>
            </a:fld>
            <a:endParaRPr lang="en-US"/>
          </a:p>
        </p:txBody>
      </p:sp>
      <p:pic>
        <p:nvPicPr>
          <p:cNvPr id="6" name="Picture 5"/>
          <p:cNvPicPr>
            <a:picLocks noChangeAspect="1"/>
          </p:cNvPicPr>
          <p:nvPr/>
        </p:nvPicPr>
        <p:blipFill>
          <a:blip r:embed="rId2"/>
          <a:stretch>
            <a:fillRect/>
          </a:stretch>
        </p:blipFill>
        <p:spPr>
          <a:xfrm>
            <a:off x="1524000" y="1371600"/>
            <a:ext cx="5754965" cy="4876800"/>
          </a:xfrm>
          <a:prstGeom prst="rect">
            <a:avLst/>
          </a:prstGeom>
        </p:spPr>
      </p:pic>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10581945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Maze Example: Model</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34</a:t>
            </a:fld>
            <a:endParaRPr lang="en-US"/>
          </a:p>
        </p:txBody>
      </p:sp>
      <p:pic>
        <p:nvPicPr>
          <p:cNvPr id="7" name="Picture 6"/>
          <p:cNvPicPr>
            <a:picLocks noChangeAspect="1"/>
          </p:cNvPicPr>
          <p:nvPr/>
        </p:nvPicPr>
        <p:blipFill>
          <a:blip r:embed="rId2"/>
          <a:stretch>
            <a:fillRect/>
          </a:stretch>
        </p:blipFill>
        <p:spPr>
          <a:xfrm>
            <a:off x="0" y="1204958"/>
            <a:ext cx="9144000" cy="5272042"/>
          </a:xfrm>
          <a:prstGeom prst="rect">
            <a:avLst/>
          </a:prstGeom>
        </p:spPr>
      </p:pic>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7827736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of an RL Agent</a:t>
            </a:r>
            <a:endParaRPr lang="en-US" dirty="0"/>
          </a:p>
        </p:txBody>
      </p:sp>
      <p:sp>
        <p:nvSpPr>
          <p:cNvPr id="3" name="Content Placeholder 2"/>
          <p:cNvSpPr>
            <a:spLocks noGrp="1"/>
          </p:cNvSpPr>
          <p:nvPr>
            <p:ph idx="1"/>
          </p:nvPr>
        </p:nvSpPr>
        <p:spPr/>
        <p:txBody>
          <a:bodyPr/>
          <a:lstStyle/>
          <a:p>
            <a:r>
              <a:rPr lang="en-US" dirty="0"/>
              <a:t>Value function</a:t>
            </a:r>
          </a:p>
          <a:p>
            <a:pPr lvl="1"/>
            <a:r>
              <a:rPr lang="en-US" dirty="0"/>
              <a:t>How good is each state and/or state-action pair?</a:t>
            </a:r>
          </a:p>
          <a:p>
            <a:endParaRPr lang="en-US" dirty="0"/>
          </a:p>
          <a:p>
            <a:r>
              <a:rPr lang="en-US" dirty="0" smtClean="0"/>
              <a:t>Policy</a:t>
            </a:r>
          </a:p>
          <a:p>
            <a:pPr lvl="1"/>
            <a:r>
              <a:rPr lang="en-US" dirty="0" smtClean="0"/>
              <a:t>How does an agent behave?</a:t>
            </a:r>
          </a:p>
          <a:p>
            <a:pPr lvl="1"/>
            <a:endParaRPr lang="en-US" dirty="0"/>
          </a:p>
          <a:p>
            <a:r>
              <a:rPr lang="en-US" dirty="0" smtClean="0"/>
              <a:t>Model</a:t>
            </a:r>
          </a:p>
          <a:p>
            <a:pPr lvl="1"/>
            <a:r>
              <a:rPr lang="en-US" dirty="0" smtClean="0"/>
              <a:t>Agent’s representation of the environment</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35</a:t>
            </a:fld>
            <a:endParaRPr lang="en-US"/>
          </a:p>
        </p:txBody>
      </p:sp>
    </p:spTree>
    <p:extLst>
      <p:ext uri="{BB962C8B-B14F-4D97-AF65-F5344CB8AC3E}">
        <p14:creationId xmlns:p14="http://schemas.microsoft.com/office/powerpoint/2010/main" val="10523372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RL</a:t>
            </a:r>
            <a:endParaRPr lang="en-US" dirty="0"/>
          </a:p>
        </p:txBody>
      </p:sp>
      <p:sp>
        <p:nvSpPr>
          <p:cNvPr id="3" name="Content Placeholder 2"/>
          <p:cNvSpPr>
            <a:spLocks noGrp="1"/>
          </p:cNvSpPr>
          <p:nvPr>
            <p:ph idx="1"/>
          </p:nvPr>
        </p:nvSpPr>
        <p:spPr/>
        <p:txBody>
          <a:bodyPr/>
          <a:lstStyle/>
          <a:p>
            <a:r>
              <a:rPr lang="en-US" dirty="0" smtClean="0"/>
              <a:t>Value-based RL</a:t>
            </a:r>
            <a:endParaRPr lang="en-US" dirty="0"/>
          </a:p>
          <a:p>
            <a:pPr lvl="1"/>
            <a:r>
              <a:rPr lang="en-US" dirty="0" smtClean="0"/>
              <a:t>Estimate the optimal action-value function</a:t>
            </a:r>
            <a:endParaRPr lang="en-US" dirty="0"/>
          </a:p>
          <a:p>
            <a:endParaRPr lang="en-US" dirty="0"/>
          </a:p>
          <a:p>
            <a:r>
              <a:rPr lang="en-US" dirty="0" smtClean="0"/>
              <a:t>Policy-based RL</a:t>
            </a:r>
            <a:endParaRPr lang="en-US" dirty="0"/>
          </a:p>
          <a:p>
            <a:pPr lvl="1"/>
            <a:r>
              <a:rPr lang="en-US" dirty="0" smtClean="0"/>
              <a:t>Search directly for the optimal policy </a:t>
            </a:r>
            <a:endParaRPr lang="en-US" dirty="0"/>
          </a:p>
          <a:p>
            <a:pPr lvl="1"/>
            <a:endParaRPr lang="en-US" dirty="0"/>
          </a:p>
          <a:p>
            <a:r>
              <a:rPr lang="en-US" dirty="0"/>
              <a:t>Model</a:t>
            </a:r>
          </a:p>
          <a:p>
            <a:pPr lvl="1"/>
            <a:r>
              <a:rPr lang="en-US" dirty="0" smtClean="0"/>
              <a:t>Build a model of the world</a:t>
            </a:r>
          </a:p>
          <a:p>
            <a:pPr lvl="2"/>
            <a:r>
              <a:rPr lang="en-US" dirty="0" smtClean="0"/>
              <a:t>State transition, reward probabilities</a:t>
            </a:r>
          </a:p>
          <a:p>
            <a:pPr lvl="1"/>
            <a:r>
              <a:rPr lang="en-US" dirty="0" smtClean="0"/>
              <a:t>Plan (e.g. by look-ahead) using model</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36</a:t>
            </a:fld>
            <a:endParaRPr lang="en-US"/>
          </a:p>
        </p:txBody>
      </p:sp>
      <p:pic>
        <p:nvPicPr>
          <p:cNvPr id="6" name="Picture 5"/>
          <p:cNvPicPr>
            <a:picLocks noChangeAspect="1"/>
          </p:cNvPicPr>
          <p:nvPr/>
        </p:nvPicPr>
        <p:blipFill>
          <a:blip r:embed="rId2"/>
          <a:stretch>
            <a:fillRect/>
          </a:stretch>
        </p:blipFill>
        <p:spPr>
          <a:xfrm>
            <a:off x="6343650" y="1524000"/>
            <a:ext cx="971550" cy="415192"/>
          </a:xfrm>
          <a:prstGeom prst="rect">
            <a:avLst/>
          </a:prstGeom>
        </p:spPr>
      </p:pic>
      <p:pic>
        <p:nvPicPr>
          <p:cNvPr id="7" name="Picture 6"/>
          <p:cNvPicPr>
            <a:picLocks noChangeAspect="1"/>
          </p:cNvPicPr>
          <p:nvPr/>
        </p:nvPicPr>
        <p:blipFill>
          <a:blip r:embed="rId3"/>
          <a:stretch>
            <a:fillRect/>
          </a:stretch>
        </p:blipFill>
        <p:spPr>
          <a:xfrm>
            <a:off x="5722097" y="2667000"/>
            <a:ext cx="635000" cy="685800"/>
          </a:xfrm>
          <a:prstGeom prst="rect">
            <a:avLst/>
          </a:prstGeom>
        </p:spPr>
      </p:pic>
    </p:spTree>
    <p:extLst>
      <p:ext uri="{BB962C8B-B14F-4D97-AF65-F5344CB8AC3E}">
        <p14:creationId xmlns:p14="http://schemas.microsoft.com/office/powerpoint/2010/main" val="21049831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RL</a:t>
            </a:r>
            <a:endParaRPr lang="en-US" dirty="0"/>
          </a:p>
        </p:txBody>
      </p:sp>
      <p:sp>
        <p:nvSpPr>
          <p:cNvPr id="3" name="Content Placeholder 2"/>
          <p:cNvSpPr>
            <a:spLocks noGrp="1"/>
          </p:cNvSpPr>
          <p:nvPr>
            <p:ph idx="1"/>
          </p:nvPr>
        </p:nvSpPr>
        <p:spPr/>
        <p:txBody>
          <a:bodyPr/>
          <a:lstStyle/>
          <a:p>
            <a:r>
              <a:rPr lang="en-US" dirty="0" smtClean="0"/>
              <a:t>Value-based RL</a:t>
            </a:r>
            <a:endParaRPr lang="en-US" dirty="0"/>
          </a:p>
          <a:p>
            <a:pPr lvl="1"/>
            <a:r>
              <a:rPr lang="en-US" dirty="0" smtClean="0"/>
              <a:t>Use neural nets to represent Q function </a:t>
            </a:r>
          </a:p>
          <a:p>
            <a:endParaRPr lang="en-US" dirty="0" smtClean="0"/>
          </a:p>
          <a:p>
            <a:r>
              <a:rPr lang="en-US" dirty="0" smtClean="0"/>
              <a:t>Policy-based RL</a:t>
            </a:r>
            <a:endParaRPr lang="en-US" dirty="0"/>
          </a:p>
          <a:p>
            <a:pPr lvl="1"/>
            <a:r>
              <a:rPr lang="en-US" dirty="0" smtClean="0"/>
              <a:t>Use neural nets to represent policy </a:t>
            </a:r>
            <a:endParaRPr lang="en-US" dirty="0"/>
          </a:p>
          <a:p>
            <a:pPr lvl="1"/>
            <a:endParaRPr lang="en-US" dirty="0"/>
          </a:p>
          <a:p>
            <a:r>
              <a:rPr lang="en-US" dirty="0"/>
              <a:t>Model</a:t>
            </a:r>
          </a:p>
          <a:p>
            <a:pPr lvl="1"/>
            <a:r>
              <a:rPr lang="en-US" dirty="0" smtClean="0"/>
              <a:t>Use neural nets to represent and learn the model</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37</a:t>
            </a:fld>
            <a:endParaRPr lang="en-US"/>
          </a:p>
        </p:txBody>
      </p:sp>
      <p:pic>
        <p:nvPicPr>
          <p:cNvPr id="11" name="Picture 10"/>
          <p:cNvPicPr>
            <a:picLocks noChangeAspect="1"/>
          </p:cNvPicPr>
          <p:nvPr/>
        </p:nvPicPr>
        <p:blipFill>
          <a:blip r:embed="rId2"/>
          <a:stretch>
            <a:fillRect/>
          </a:stretch>
        </p:blipFill>
        <p:spPr>
          <a:xfrm>
            <a:off x="6070600" y="2057400"/>
            <a:ext cx="2768600" cy="317500"/>
          </a:xfrm>
          <a:prstGeom prst="rect">
            <a:avLst/>
          </a:prstGeom>
        </p:spPr>
      </p:pic>
      <p:pic>
        <p:nvPicPr>
          <p:cNvPr id="12" name="Picture 11"/>
          <p:cNvPicPr>
            <a:picLocks noChangeAspect="1"/>
          </p:cNvPicPr>
          <p:nvPr/>
        </p:nvPicPr>
        <p:blipFill>
          <a:blip r:embed="rId3"/>
          <a:stretch>
            <a:fillRect/>
          </a:stretch>
        </p:blipFill>
        <p:spPr>
          <a:xfrm>
            <a:off x="6096000" y="1587500"/>
            <a:ext cx="1168400" cy="317500"/>
          </a:xfrm>
          <a:prstGeom prst="rect">
            <a:avLst/>
          </a:prstGeom>
        </p:spPr>
      </p:pic>
      <p:pic>
        <p:nvPicPr>
          <p:cNvPr id="13" name="Picture 12"/>
          <p:cNvPicPr>
            <a:picLocks noChangeAspect="1"/>
          </p:cNvPicPr>
          <p:nvPr/>
        </p:nvPicPr>
        <p:blipFill>
          <a:blip r:embed="rId4"/>
          <a:stretch>
            <a:fillRect/>
          </a:stretch>
        </p:blipFill>
        <p:spPr>
          <a:xfrm>
            <a:off x="5562600" y="2965450"/>
            <a:ext cx="292100" cy="190500"/>
          </a:xfrm>
          <a:prstGeom prst="rect">
            <a:avLst/>
          </a:prstGeom>
        </p:spPr>
      </p:pic>
      <p:pic>
        <p:nvPicPr>
          <p:cNvPr id="15" name="Picture 14"/>
          <p:cNvPicPr>
            <a:picLocks noChangeAspect="1"/>
          </p:cNvPicPr>
          <p:nvPr/>
        </p:nvPicPr>
        <p:blipFill>
          <a:blip r:embed="rId5"/>
          <a:stretch>
            <a:fillRect/>
          </a:stretch>
        </p:blipFill>
        <p:spPr>
          <a:xfrm>
            <a:off x="5562600" y="3282950"/>
            <a:ext cx="1143000" cy="292100"/>
          </a:xfrm>
          <a:prstGeom prst="rect">
            <a:avLst/>
          </a:prstGeom>
        </p:spPr>
      </p:pic>
    </p:spTree>
    <p:extLst>
      <p:ext uri="{BB962C8B-B14F-4D97-AF65-F5344CB8AC3E}">
        <p14:creationId xmlns:p14="http://schemas.microsoft.com/office/powerpoint/2010/main" val="4127986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RL</a:t>
            </a:r>
            <a:endParaRPr lang="en-US" dirty="0"/>
          </a:p>
        </p:txBody>
      </p:sp>
      <p:sp>
        <p:nvSpPr>
          <p:cNvPr id="3" name="Content Placeholder 2"/>
          <p:cNvSpPr>
            <a:spLocks noGrp="1"/>
          </p:cNvSpPr>
          <p:nvPr>
            <p:ph idx="1"/>
          </p:nvPr>
        </p:nvSpPr>
        <p:spPr/>
        <p:txBody>
          <a:bodyPr/>
          <a:lstStyle/>
          <a:p>
            <a:r>
              <a:rPr lang="en-US" dirty="0" smtClean="0"/>
              <a:t>Value-based RL</a:t>
            </a:r>
            <a:endParaRPr lang="en-US" dirty="0"/>
          </a:p>
          <a:p>
            <a:pPr lvl="1"/>
            <a:r>
              <a:rPr lang="en-US" dirty="0" smtClean="0"/>
              <a:t>Estimate the optimal action-value function</a:t>
            </a:r>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38</a:t>
            </a:fld>
            <a:endParaRPr lang="en-US"/>
          </a:p>
        </p:txBody>
      </p:sp>
      <p:pic>
        <p:nvPicPr>
          <p:cNvPr id="6" name="Picture 5"/>
          <p:cNvPicPr>
            <a:picLocks noChangeAspect="1"/>
          </p:cNvPicPr>
          <p:nvPr/>
        </p:nvPicPr>
        <p:blipFill>
          <a:blip r:embed="rId2"/>
          <a:stretch>
            <a:fillRect/>
          </a:stretch>
        </p:blipFill>
        <p:spPr>
          <a:xfrm>
            <a:off x="6343650" y="1524000"/>
            <a:ext cx="971550" cy="415192"/>
          </a:xfrm>
          <a:prstGeom prst="rect">
            <a:avLst/>
          </a:prstGeom>
        </p:spPr>
      </p:pic>
    </p:spTree>
    <p:extLst>
      <p:ext uri="{BB962C8B-B14F-4D97-AF65-F5344CB8AC3E}">
        <p14:creationId xmlns:p14="http://schemas.microsoft.com/office/powerpoint/2010/main" val="182377085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Value Function</a:t>
            </a:r>
            <a:endParaRPr lang="en-US" dirty="0"/>
          </a:p>
        </p:txBody>
      </p:sp>
      <p:sp>
        <p:nvSpPr>
          <p:cNvPr id="3" name="Content Placeholder 2"/>
          <p:cNvSpPr>
            <a:spLocks noGrp="1"/>
          </p:cNvSpPr>
          <p:nvPr>
            <p:ph idx="1"/>
          </p:nvPr>
        </p:nvSpPr>
        <p:spPr/>
        <p:txBody>
          <a:bodyPr/>
          <a:lstStyle/>
          <a:p>
            <a:r>
              <a:rPr lang="en-US" dirty="0" smtClean="0"/>
              <a:t>Optimal Q-function is the maximum achievable value</a:t>
            </a:r>
          </a:p>
          <a:p>
            <a:endParaRPr lang="en-US" dirty="0"/>
          </a:p>
          <a:p>
            <a:endParaRPr lang="en-US" dirty="0" smtClean="0"/>
          </a:p>
          <a:p>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39</a:t>
            </a:fld>
            <a:endParaRPr lang="en-US">
              <a:solidFill>
                <a:prstClr val="white">
                  <a:lumMod val="50000"/>
                </a:prstClr>
              </a:solidFill>
            </a:endParaRPr>
          </a:p>
        </p:txBody>
      </p:sp>
      <p:pic>
        <p:nvPicPr>
          <p:cNvPr id="6" name="Picture 5"/>
          <p:cNvPicPr>
            <a:picLocks noChangeAspect="1"/>
          </p:cNvPicPr>
          <p:nvPr/>
        </p:nvPicPr>
        <p:blipFill>
          <a:blip r:embed="rId2"/>
          <a:stretch>
            <a:fillRect/>
          </a:stretch>
        </p:blipFill>
        <p:spPr>
          <a:xfrm>
            <a:off x="2362200" y="1676401"/>
            <a:ext cx="4991100" cy="626224"/>
          </a:xfrm>
          <a:prstGeom prst="rect">
            <a:avLst/>
          </a:prstGeom>
        </p:spPr>
      </p:pic>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4970299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dirty="0" smtClean="0">
                <a:solidFill>
                  <a:schemeClr val="tx1"/>
                </a:solidFill>
              </a:rPr>
              <a:t>Unsupervised </a:t>
            </a:r>
            <a:r>
              <a:rPr lang="en" dirty="0">
                <a:solidFill>
                  <a:schemeClr val="tx1"/>
                </a:solidFill>
              </a:rPr>
              <a:t>Learning</a:t>
            </a:r>
          </a:p>
        </p:txBody>
      </p:sp>
      <p:sp>
        <p:nvSpPr>
          <p:cNvPr id="79" name="Shape 79"/>
          <p:cNvSpPr txBox="1"/>
          <p:nvPr/>
        </p:nvSpPr>
        <p:spPr>
          <a:xfrm>
            <a:off x="312425" y="1752600"/>
            <a:ext cx="3960000" cy="3568200"/>
          </a:xfrm>
          <a:prstGeom prst="rect">
            <a:avLst/>
          </a:prstGeom>
          <a:noFill/>
          <a:ln>
            <a:noFill/>
          </a:ln>
        </p:spPr>
        <p:txBody>
          <a:bodyPr lIns="91425" tIns="91425" rIns="91425" bIns="91425" anchor="ctr" anchorCtr="0">
            <a:noAutofit/>
          </a:bodyPr>
          <a:lstStyle/>
          <a:p>
            <a:pPr>
              <a:spcBef>
                <a:spcPts val="0"/>
              </a:spcBef>
            </a:pPr>
            <a:r>
              <a:rPr lang="en" sz="2000" b="1">
                <a:solidFill>
                  <a:srgbClr val="000000"/>
                </a:solidFill>
              </a:rPr>
              <a:t>Data</a:t>
            </a:r>
            <a:r>
              <a:rPr lang="en" sz="2000">
                <a:solidFill>
                  <a:srgbClr val="000000"/>
                </a:solidFill>
              </a:rPr>
              <a:t>: x</a:t>
            </a:r>
          </a:p>
          <a:p>
            <a:pPr>
              <a:spcBef>
                <a:spcPts val="0"/>
              </a:spcBef>
            </a:pPr>
            <a:r>
              <a:rPr lang="en" sz="2000">
                <a:solidFill>
                  <a:srgbClr val="000000"/>
                </a:solidFill>
              </a:rPr>
              <a:t>Just data, no labels!</a:t>
            </a:r>
          </a:p>
          <a:p>
            <a:pPr>
              <a:spcBef>
                <a:spcPts val="0"/>
              </a:spcBef>
            </a:pPr>
            <a:endParaRPr sz="2000">
              <a:solidFill>
                <a:srgbClr val="000000"/>
              </a:solidFill>
            </a:endParaRPr>
          </a:p>
          <a:p>
            <a:pPr>
              <a:spcBef>
                <a:spcPts val="0"/>
              </a:spcBef>
            </a:pPr>
            <a:r>
              <a:rPr lang="en" sz="2000" b="1">
                <a:solidFill>
                  <a:srgbClr val="000000"/>
                </a:solidFill>
              </a:rPr>
              <a:t>Goal</a:t>
            </a:r>
            <a:r>
              <a:rPr lang="en" sz="2000">
                <a:solidFill>
                  <a:srgbClr val="000000"/>
                </a:solidFill>
              </a:rPr>
              <a:t>: Learn some underlying hidden </a:t>
            </a:r>
            <a:r>
              <a:rPr lang="en" sz="2000" i="1">
                <a:solidFill>
                  <a:srgbClr val="000000"/>
                </a:solidFill>
              </a:rPr>
              <a:t>structure</a:t>
            </a:r>
            <a:r>
              <a:rPr lang="en" sz="2000">
                <a:solidFill>
                  <a:srgbClr val="000000"/>
                </a:solidFill>
              </a:rPr>
              <a:t> of the data</a:t>
            </a:r>
          </a:p>
          <a:p>
            <a:pPr>
              <a:spcBef>
                <a:spcPts val="0"/>
              </a:spcBef>
            </a:pPr>
            <a:endParaRPr sz="2000">
              <a:solidFill>
                <a:srgbClr val="000000"/>
              </a:solidFill>
            </a:endParaRPr>
          </a:p>
          <a:p>
            <a:pPr>
              <a:spcBef>
                <a:spcPts val="0"/>
              </a:spcBef>
            </a:pPr>
            <a:r>
              <a:rPr lang="en" sz="2000" b="1">
                <a:solidFill>
                  <a:srgbClr val="000000"/>
                </a:solidFill>
              </a:rPr>
              <a:t>Examples</a:t>
            </a:r>
            <a:r>
              <a:rPr lang="en" sz="2000">
                <a:solidFill>
                  <a:srgbClr val="000000"/>
                </a:solidFill>
              </a:rPr>
              <a:t>: Clustering, dimensionality reduction, feature learning, density estimation, etc.</a:t>
            </a:r>
          </a:p>
        </p:txBody>
      </p:sp>
      <p:sp>
        <p:nvSpPr>
          <p:cNvPr id="80" name="Shape 80"/>
          <p:cNvSpPr txBox="1"/>
          <p:nvPr/>
        </p:nvSpPr>
        <p:spPr>
          <a:xfrm>
            <a:off x="5326075" y="4583650"/>
            <a:ext cx="3272100" cy="431400"/>
          </a:xfrm>
          <a:prstGeom prst="rect">
            <a:avLst/>
          </a:prstGeom>
          <a:noFill/>
          <a:ln>
            <a:noFill/>
          </a:ln>
        </p:spPr>
        <p:txBody>
          <a:bodyPr lIns="91425" tIns="91425" rIns="91425" bIns="91425" anchor="t" anchorCtr="0">
            <a:noAutofit/>
          </a:bodyPr>
          <a:lstStyle/>
          <a:p>
            <a:pPr>
              <a:spcBef>
                <a:spcPts val="0"/>
              </a:spcBef>
            </a:pPr>
            <a:r>
              <a:rPr lang="en" sz="1800"/>
              <a:t>2-d density estimation</a:t>
            </a:r>
          </a:p>
        </p:txBody>
      </p:sp>
      <p:sp>
        <p:nvSpPr>
          <p:cNvPr id="81" name="Shape 81"/>
          <p:cNvSpPr txBox="1"/>
          <p:nvPr/>
        </p:nvSpPr>
        <p:spPr>
          <a:xfrm>
            <a:off x="7838700" y="5133275"/>
            <a:ext cx="1305300" cy="258600"/>
          </a:xfrm>
          <a:prstGeom prst="rect">
            <a:avLst/>
          </a:prstGeom>
          <a:noFill/>
          <a:ln>
            <a:noFill/>
          </a:ln>
        </p:spPr>
        <p:txBody>
          <a:bodyPr lIns="91425" tIns="91425" rIns="91425" bIns="91425" anchor="t" anchorCtr="0">
            <a:noAutofit/>
          </a:bodyPr>
          <a:lstStyle/>
          <a:p>
            <a:pPr>
              <a:spcBef>
                <a:spcPts val="0"/>
              </a:spcBef>
            </a:pPr>
            <a:r>
              <a:rPr lang="en" sz="600">
                <a:solidFill>
                  <a:srgbClr val="999999"/>
                </a:solidFill>
              </a:rPr>
              <a:t>2-d density images </a:t>
            </a:r>
            <a:r>
              <a:rPr lang="en" sz="600" u="sng">
                <a:solidFill>
                  <a:srgbClr val="1155CC"/>
                </a:solidFill>
                <a:hlinkClick r:id="rId3"/>
              </a:rPr>
              <a:t>left</a:t>
            </a:r>
            <a:r>
              <a:rPr lang="en" sz="600">
                <a:solidFill>
                  <a:srgbClr val="999999"/>
                </a:solidFill>
              </a:rPr>
              <a:t> and </a:t>
            </a:r>
            <a:r>
              <a:rPr lang="en" sz="600" u="sng">
                <a:solidFill>
                  <a:srgbClr val="1155CC"/>
                </a:solidFill>
                <a:hlinkClick r:id="rId4"/>
              </a:rPr>
              <a:t>right</a:t>
            </a:r>
            <a:r>
              <a:rPr lang="en" sz="600">
                <a:solidFill>
                  <a:srgbClr val="999999"/>
                </a:solidFill>
              </a:rPr>
              <a:t> are </a:t>
            </a:r>
            <a:r>
              <a:rPr lang="en" sz="600" u="sng">
                <a:solidFill>
                  <a:srgbClr val="999999"/>
                </a:solidFill>
                <a:hlinkClick r:id="rId5"/>
              </a:rPr>
              <a:t>CC0 public domain</a:t>
            </a:r>
          </a:p>
        </p:txBody>
      </p:sp>
      <p:sp>
        <p:nvSpPr>
          <p:cNvPr id="82" name="Shape 82"/>
          <p:cNvSpPr txBox="1"/>
          <p:nvPr/>
        </p:nvSpPr>
        <p:spPr>
          <a:xfrm>
            <a:off x="5650830" y="2670200"/>
            <a:ext cx="2470200" cy="431400"/>
          </a:xfrm>
          <a:prstGeom prst="rect">
            <a:avLst/>
          </a:prstGeom>
          <a:noFill/>
          <a:ln>
            <a:noFill/>
          </a:ln>
        </p:spPr>
        <p:txBody>
          <a:bodyPr lIns="91425" tIns="91425" rIns="91425" bIns="91425" anchor="t" anchorCtr="0">
            <a:noAutofit/>
          </a:bodyPr>
          <a:lstStyle/>
          <a:p>
            <a:pPr>
              <a:spcBef>
                <a:spcPts val="0"/>
              </a:spcBef>
            </a:pPr>
            <a:r>
              <a:rPr lang="en" sz="1800"/>
              <a:t>1-d density estimation</a:t>
            </a:r>
          </a:p>
        </p:txBody>
      </p:sp>
      <p:pic>
        <p:nvPicPr>
          <p:cNvPr id="83" name="Shape 83"/>
          <p:cNvPicPr preferRelativeResize="0"/>
          <p:nvPr/>
        </p:nvPicPr>
        <p:blipFill>
          <a:blip r:embed="rId6">
            <a:alphaModFix/>
          </a:blip>
          <a:stretch>
            <a:fillRect/>
          </a:stretch>
        </p:blipFill>
        <p:spPr>
          <a:xfrm>
            <a:off x="4709925" y="1771850"/>
            <a:ext cx="4049274" cy="898350"/>
          </a:xfrm>
          <a:prstGeom prst="rect">
            <a:avLst/>
          </a:prstGeom>
          <a:noFill/>
          <a:ln>
            <a:noFill/>
          </a:ln>
        </p:spPr>
      </p:pic>
      <p:pic>
        <p:nvPicPr>
          <p:cNvPr id="84" name="Shape 84"/>
          <p:cNvPicPr preferRelativeResize="0"/>
          <p:nvPr/>
        </p:nvPicPr>
        <p:blipFill>
          <a:blip r:embed="rId7">
            <a:alphaModFix/>
          </a:blip>
          <a:stretch>
            <a:fillRect/>
          </a:stretch>
        </p:blipFill>
        <p:spPr>
          <a:xfrm>
            <a:off x="4702875" y="3162375"/>
            <a:ext cx="1999575" cy="1572400"/>
          </a:xfrm>
          <a:prstGeom prst="rect">
            <a:avLst/>
          </a:prstGeom>
          <a:noFill/>
          <a:ln>
            <a:noFill/>
          </a:ln>
        </p:spPr>
      </p:pic>
      <p:pic>
        <p:nvPicPr>
          <p:cNvPr id="85" name="Shape 85"/>
          <p:cNvPicPr preferRelativeResize="0"/>
          <p:nvPr/>
        </p:nvPicPr>
        <p:blipFill>
          <a:blip r:embed="rId8">
            <a:alphaModFix/>
          </a:blip>
          <a:stretch>
            <a:fillRect/>
          </a:stretch>
        </p:blipFill>
        <p:spPr>
          <a:xfrm>
            <a:off x="7051997" y="3272724"/>
            <a:ext cx="1541078" cy="1258025"/>
          </a:xfrm>
          <a:prstGeom prst="rect">
            <a:avLst/>
          </a:prstGeom>
          <a:noFill/>
          <a:ln>
            <a:noFill/>
          </a:ln>
        </p:spPr>
      </p:pic>
      <p:sp>
        <p:nvSpPr>
          <p:cNvPr id="86" name="Shape 86"/>
          <p:cNvSpPr txBox="1"/>
          <p:nvPr/>
        </p:nvSpPr>
        <p:spPr>
          <a:xfrm>
            <a:off x="4770925" y="2213150"/>
            <a:ext cx="4230000" cy="921600"/>
          </a:xfrm>
          <a:prstGeom prst="rect">
            <a:avLst/>
          </a:prstGeom>
          <a:noFill/>
          <a:ln>
            <a:noFill/>
          </a:ln>
        </p:spPr>
        <p:txBody>
          <a:bodyPr lIns="91425" tIns="91425" rIns="91425" bIns="91425" anchor="ctr" anchorCtr="0">
            <a:noAutofit/>
          </a:bodyPr>
          <a:lstStyle/>
          <a:p>
            <a:pPr>
              <a:lnSpc>
                <a:spcPct val="115000"/>
              </a:lnSpc>
              <a:spcBef>
                <a:spcPts val="0"/>
              </a:spcBef>
            </a:pPr>
            <a:r>
              <a:rPr lang="en" sz="600">
                <a:solidFill>
                  <a:srgbClr val="999999"/>
                </a:solidFill>
                <a:latin typeface="Calibri"/>
                <a:ea typeface="Calibri"/>
                <a:cs typeface="Calibri"/>
                <a:sym typeface="Calibri"/>
              </a:rPr>
              <a:t>Figure copyright Ian Goodfellow, 2016. Reproduced with permission. </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79820226"/>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Value Function</a:t>
            </a:r>
            <a:endParaRPr lang="en-US" dirty="0"/>
          </a:p>
        </p:txBody>
      </p:sp>
      <p:sp>
        <p:nvSpPr>
          <p:cNvPr id="3" name="Content Placeholder 2"/>
          <p:cNvSpPr>
            <a:spLocks noGrp="1"/>
          </p:cNvSpPr>
          <p:nvPr>
            <p:ph idx="1"/>
          </p:nvPr>
        </p:nvSpPr>
        <p:spPr/>
        <p:txBody>
          <a:bodyPr/>
          <a:lstStyle/>
          <a:p>
            <a:r>
              <a:rPr lang="en-US" dirty="0" smtClean="0"/>
              <a:t>Optimal Q-function is the maximum achievable value</a:t>
            </a:r>
          </a:p>
          <a:p>
            <a:endParaRPr lang="en-US" dirty="0"/>
          </a:p>
          <a:p>
            <a:endParaRPr lang="en-US" dirty="0" smtClean="0"/>
          </a:p>
          <a:p>
            <a:r>
              <a:rPr lang="en-US" dirty="0" smtClean="0"/>
              <a:t>Once we have it, we can act optimally</a:t>
            </a:r>
          </a:p>
          <a:p>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40</a:t>
            </a:fld>
            <a:endParaRPr lang="en-US">
              <a:solidFill>
                <a:prstClr val="white">
                  <a:lumMod val="50000"/>
                </a:prstClr>
              </a:solidFill>
            </a:endParaRPr>
          </a:p>
        </p:txBody>
      </p:sp>
      <p:pic>
        <p:nvPicPr>
          <p:cNvPr id="6" name="Picture 5"/>
          <p:cNvPicPr>
            <a:picLocks noChangeAspect="1"/>
          </p:cNvPicPr>
          <p:nvPr/>
        </p:nvPicPr>
        <p:blipFill>
          <a:blip r:embed="rId2"/>
          <a:stretch>
            <a:fillRect/>
          </a:stretch>
        </p:blipFill>
        <p:spPr>
          <a:xfrm>
            <a:off x="2362200" y="1676401"/>
            <a:ext cx="4991100" cy="626224"/>
          </a:xfrm>
          <a:prstGeom prst="rect">
            <a:avLst/>
          </a:prstGeom>
        </p:spPr>
      </p:pic>
      <p:pic>
        <p:nvPicPr>
          <p:cNvPr id="7" name="Picture 6"/>
          <p:cNvPicPr>
            <a:picLocks noChangeAspect="1"/>
          </p:cNvPicPr>
          <p:nvPr/>
        </p:nvPicPr>
        <p:blipFill>
          <a:blip r:embed="rId3"/>
          <a:stretch>
            <a:fillRect/>
          </a:stretch>
        </p:blipFill>
        <p:spPr>
          <a:xfrm>
            <a:off x="2590800" y="2914650"/>
            <a:ext cx="3213100" cy="743603"/>
          </a:xfrm>
          <a:prstGeom prst="rect">
            <a:avLst/>
          </a:prstGeom>
        </p:spPr>
      </p:pic>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832625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Value Function</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r>
              <a:rPr lang="en-US" dirty="0" smtClean="0"/>
              <a:t>Optimal value maximizes over all future decisions</a:t>
            </a:r>
          </a:p>
          <a:p>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41</a:t>
            </a:fld>
            <a:endParaRPr lang="en-US">
              <a:solidFill>
                <a:prstClr val="white">
                  <a:lumMod val="50000"/>
                </a:prstClr>
              </a:solidFill>
            </a:endParaRPr>
          </a:p>
        </p:txBody>
      </p:sp>
      <p:pic>
        <p:nvPicPr>
          <p:cNvPr id="8" name="Picture 7"/>
          <p:cNvPicPr>
            <a:picLocks noChangeAspect="1"/>
          </p:cNvPicPr>
          <p:nvPr/>
        </p:nvPicPr>
        <p:blipFill>
          <a:blip r:embed="rId2"/>
          <a:stretch>
            <a:fillRect/>
          </a:stretch>
        </p:blipFill>
        <p:spPr>
          <a:xfrm>
            <a:off x="1447800" y="2902296"/>
            <a:ext cx="5582950" cy="1364904"/>
          </a:xfrm>
          <a:prstGeom prst="rect">
            <a:avLst/>
          </a:prstGeom>
        </p:spPr>
      </p:pic>
      <p:pic>
        <p:nvPicPr>
          <p:cNvPr id="9" name="Picture 8"/>
          <p:cNvPicPr>
            <a:picLocks noChangeAspect="1"/>
          </p:cNvPicPr>
          <p:nvPr/>
        </p:nvPicPr>
        <p:blipFill>
          <a:blip r:embed="rId3"/>
          <a:stretch>
            <a:fillRect/>
          </a:stretch>
        </p:blipFill>
        <p:spPr>
          <a:xfrm>
            <a:off x="2362200" y="990600"/>
            <a:ext cx="4991100" cy="626224"/>
          </a:xfrm>
          <a:prstGeom prst="rect">
            <a:avLst/>
          </a:prstGeom>
        </p:spPr>
      </p:pic>
      <p:pic>
        <p:nvPicPr>
          <p:cNvPr id="10" name="Picture 9"/>
          <p:cNvPicPr>
            <a:picLocks noChangeAspect="1"/>
          </p:cNvPicPr>
          <p:nvPr/>
        </p:nvPicPr>
        <p:blipFill>
          <a:blip r:embed="rId4"/>
          <a:stretch>
            <a:fillRect/>
          </a:stretch>
        </p:blipFill>
        <p:spPr>
          <a:xfrm>
            <a:off x="2590800" y="1524000"/>
            <a:ext cx="3213100" cy="743603"/>
          </a:xfrm>
          <a:prstGeom prst="rect">
            <a:avLst/>
          </a:prstGeom>
        </p:spPr>
      </p:pic>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1015286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Optimal Value Function</a:t>
            </a:r>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r>
              <a:rPr lang="en-US" dirty="0" smtClean="0"/>
              <a:t>Optimal value maximizes over all future decisions</a:t>
            </a:r>
          </a:p>
          <a:p>
            <a:endParaRPr lang="en-US" dirty="0"/>
          </a:p>
          <a:p>
            <a:endParaRPr lang="en-US" dirty="0" smtClean="0"/>
          </a:p>
          <a:p>
            <a:endParaRPr lang="en-US" dirty="0"/>
          </a:p>
          <a:p>
            <a:r>
              <a:rPr lang="en-US" dirty="0" smtClean="0"/>
              <a:t>Formally, Q* satisfies Bellman Equations</a:t>
            </a:r>
          </a:p>
          <a:p>
            <a:endParaRPr lang="en-US" dirty="0"/>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42</a:t>
            </a:fld>
            <a:endParaRPr lang="en-US">
              <a:solidFill>
                <a:prstClr val="white">
                  <a:lumMod val="50000"/>
                </a:prstClr>
              </a:solidFill>
            </a:endParaRPr>
          </a:p>
        </p:txBody>
      </p:sp>
      <p:pic>
        <p:nvPicPr>
          <p:cNvPr id="8" name="Picture 7"/>
          <p:cNvPicPr>
            <a:picLocks noChangeAspect="1"/>
          </p:cNvPicPr>
          <p:nvPr/>
        </p:nvPicPr>
        <p:blipFill>
          <a:blip r:embed="rId2"/>
          <a:stretch>
            <a:fillRect/>
          </a:stretch>
        </p:blipFill>
        <p:spPr>
          <a:xfrm>
            <a:off x="1447800" y="2902296"/>
            <a:ext cx="5582950" cy="1364904"/>
          </a:xfrm>
          <a:prstGeom prst="rect">
            <a:avLst/>
          </a:prstGeom>
        </p:spPr>
      </p:pic>
      <p:pic>
        <p:nvPicPr>
          <p:cNvPr id="9" name="Picture 8"/>
          <p:cNvPicPr>
            <a:picLocks noChangeAspect="1"/>
          </p:cNvPicPr>
          <p:nvPr/>
        </p:nvPicPr>
        <p:blipFill>
          <a:blip r:embed="rId3"/>
          <a:stretch>
            <a:fillRect/>
          </a:stretch>
        </p:blipFill>
        <p:spPr>
          <a:xfrm>
            <a:off x="2362200" y="990600"/>
            <a:ext cx="4991100" cy="626224"/>
          </a:xfrm>
          <a:prstGeom prst="rect">
            <a:avLst/>
          </a:prstGeom>
        </p:spPr>
      </p:pic>
      <p:pic>
        <p:nvPicPr>
          <p:cNvPr id="10" name="Picture 9"/>
          <p:cNvPicPr>
            <a:picLocks noChangeAspect="1"/>
          </p:cNvPicPr>
          <p:nvPr/>
        </p:nvPicPr>
        <p:blipFill>
          <a:blip r:embed="rId4"/>
          <a:stretch>
            <a:fillRect/>
          </a:stretch>
        </p:blipFill>
        <p:spPr>
          <a:xfrm>
            <a:off x="2590800" y="1524000"/>
            <a:ext cx="3213100" cy="743603"/>
          </a:xfrm>
          <a:prstGeom prst="rect">
            <a:avLst/>
          </a:prstGeom>
        </p:spPr>
      </p:pic>
      <p:pic>
        <p:nvPicPr>
          <p:cNvPr id="11" name="Picture 10"/>
          <p:cNvPicPr>
            <a:picLocks noChangeAspect="1"/>
          </p:cNvPicPr>
          <p:nvPr/>
        </p:nvPicPr>
        <p:blipFill>
          <a:blip r:embed="rId5"/>
          <a:stretch>
            <a:fillRect/>
          </a:stretch>
        </p:blipFill>
        <p:spPr>
          <a:xfrm>
            <a:off x="1466850" y="4876800"/>
            <a:ext cx="5924550" cy="931724"/>
          </a:xfrm>
          <a:prstGeom prst="rect">
            <a:avLst/>
          </a:prstGeom>
        </p:spPr>
      </p:pic>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2124959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dirty="0">
                <a:solidFill>
                  <a:schemeClr val="tx1"/>
                </a:solidFill>
              </a:rPr>
              <a:t>Solving for the optimal policy</a:t>
            </a:r>
          </a:p>
        </p:txBody>
      </p:sp>
      <p:sp>
        <p:nvSpPr>
          <p:cNvPr id="405" name="Shape 405"/>
          <p:cNvSpPr txBox="1"/>
          <p:nvPr/>
        </p:nvSpPr>
        <p:spPr>
          <a:xfrm>
            <a:off x="622125" y="2035525"/>
            <a:ext cx="3981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6" name="Shape 406"/>
          <p:cNvSpPr txBox="1"/>
          <p:nvPr/>
        </p:nvSpPr>
        <p:spPr>
          <a:xfrm>
            <a:off x="601375" y="2208300"/>
            <a:ext cx="3981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7" name="Shape 407"/>
          <p:cNvSpPr txBox="1"/>
          <p:nvPr/>
        </p:nvSpPr>
        <p:spPr>
          <a:xfrm>
            <a:off x="525175" y="2859550"/>
            <a:ext cx="66558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Q</a:t>
            </a:r>
            <a:r>
              <a:rPr lang="en" sz="1600" kern="0" baseline="-25000">
                <a:solidFill>
                  <a:srgbClr val="000000"/>
                </a:solidFill>
                <a:latin typeface="Arial"/>
                <a:ea typeface="Arial"/>
                <a:cs typeface="Arial"/>
                <a:sym typeface="Arial"/>
              </a:rPr>
              <a:t>i</a:t>
            </a:r>
            <a:r>
              <a:rPr lang="en" sz="1600" kern="0">
                <a:solidFill>
                  <a:srgbClr val="000000"/>
                </a:solidFill>
                <a:latin typeface="Arial"/>
                <a:ea typeface="Arial"/>
                <a:cs typeface="Arial"/>
                <a:sym typeface="Arial"/>
              </a:rPr>
              <a:t> will converge to Q* as i -&gt; infinity</a:t>
            </a:r>
          </a:p>
        </p:txBody>
      </p:sp>
      <p:pic>
        <p:nvPicPr>
          <p:cNvPr id="408" name="Shape 408"/>
          <p:cNvPicPr preferRelativeResize="0"/>
          <p:nvPr/>
        </p:nvPicPr>
        <p:blipFill>
          <a:blip r:embed="rId3">
            <a:alphaModFix/>
          </a:blip>
          <a:stretch>
            <a:fillRect/>
          </a:stretch>
        </p:blipFill>
        <p:spPr>
          <a:xfrm>
            <a:off x="1687451" y="2264476"/>
            <a:ext cx="4691125" cy="498575"/>
          </a:xfrm>
          <a:prstGeom prst="rect">
            <a:avLst/>
          </a:prstGeom>
          <a:noFill/>
          <a:ln>
            <a:noFill/>
          </a:ln>
        </p:spPr>
      </p:pic>
      <p:sp>
        <p:nvSpPr>
          <p:cNvPr id="409" name="Shape 409"/>
          <p:cNvSpPr txBox="1"/>
          <p:nvPr/>
        </p:nvSpPr>
        <p:spPr>
          <a:xfrm>
            <a:off x="469725" y="1806925"/>
            <a:ext cx="83841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dirty="0">
                <a:solidFill>
                  <a:srgbClr val="000000"/>
                </a:solidFill>
                <a:latin typeface="Arial"/>
                <a:ea typeface="Arial"/>
                <a:cs typeface="Arial"/>
                <a:sym typeface="Arial"/>
              </a:rPr>
              <a:t>Value iteration </a:t>
            </a:r>
            <a:r>
              <a:rPr lang="en" sz="1600" kern="0" dirty="0">
                <a:solidFill>
                  <a:srgbClr val="000000"/>
                </a:solidFill>
                <a:latin typeface="Arial"/>
                <a:ea typeface="Arial"/>
                <a:cs typeface="Arial"/>
                <a:sym typeface="Arial"/>
              </a:rPr>
              <a:t>algorithm: Use Bellman equation as an iterative update</a:t>
            </a:r>
          </a:p>
          <a:p>
            <a:pPr algn="l" eaLnBrk="1" fontAlgn="auto" hangingPunct="1">
              <a:spcBef>
                <a:spcPts val="0"/>
              </a:spcBef>
              <a:spcAft>
                <a:spcPts val="0"/>
              </a:spcAft>
            </a:pPr>
            <a:endParaRPr sz="1400" kern="0" dirty="0">
              <a:solidFill>
                <a:srgbClr val="000000"/>
              </a:solidFill>
              <a:latin typeface="Arial"/>
              <a:ea typeface="Arial"/>
              <a:cs typeface="Arial"/>
              <a:sym typeface="Arial"/>
            </a:endParaRPr>
          </a:p>
          <a:p>
            <a:pPr algn="l" eaLnBrk="1" fontAlgn="auto" hangingPunct="1">
              <a:spcBef>
                <a:spcPts val="0"/>
              </a:spcBef>
              <a:spcAft>
                <a:spcPts val="0"/>
              </a:spcAft>
            </a:pPr>
            <a:endParaRPr sz="1400" kern="0" dirty="0">
              <a:solidFill>
                <a:srgbClr val="000000"/>
              </a:solidFill>
              <a:latin typeface="Arial"/>
              <a:ea typeface="Arial"/>
              <a:cs typeface="Arial"/>
              <a:sym typeface="Arial"/>
            </a:endParaRPr>
          </a:p>
          <a:p>
            <a:pPr algn="l" eaLnBrk="1" fontAlgn="auto" hangingPunct="1">
              <a:spcBef>
                <a:spcPts val="0"/>
              </a:spcBef>
              <a:spcAft>
                <a:spcPts val="0"/>
              </a:spcAft>
            </a:pPr>
            <a:endParaRPr sz="1400" kern="0" dirty="0">
              <a:solidFill>
                <a:srgbClr val="000000"/>
              </a:solidFill>
              <a:latin typeface="Arial"/>
              <a:ea typeface="Arial"/>
              <a:cs typeface="Arial"/>
              <a:sym typeface="Arial"/>
            </a:endParaRPr>
          </a:p>
          <a:p>
            <a:pPr algn="l" eaLnBrk="1" fontAlgn="auto" hangingPunct="1">
              <a:spcBef>
                <a:spcPts val="0"/>
              </a:spcBef>
              <a:spcAft>
                <a:spcPts val="0"/>
              </a:spcAft>
            </a:pPr>
            <a:endParaRPr sz="1400" kern="0" dirty="0">
              <a:solidFill>
                <a:srgbClr val="000000"/>
              </a:solidFill>
              <a:latin typeface="Arial"/>
              <a:ea typeface="Arial"/>
              <a:cs typeface="Arial"/>
              <a:sym typeface="Arial"/>
            </a:endParaRPr>
          </a:p>
          <a:p>
            <a:pPr algn="l" eaLnBrk="1" fontAlgn="auto" hangingPunct="1">
              <a:spcBef>
                <a:spcPts val="0"/>
              </a:spcBef>
              <a:spcAft>
                <a:spcPts val="0"/>
              </a:spcAft>
            </a:pPr>
            <a:endParaRPr sz="1400" kern="0" dirty="0">
              <a:solidFill>
                <a:srgbClr val="000000"/>
              </a:solidFill>
              <a:latin typeface="Arial"/>
              <a:ea typeface="Arial"/>
              <a:cs typeface="Arial"/>
              <a:sym typeface="Arial"/>
            </a:endParaRP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19467151"/>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p:nvPr/>
        </p:nvSpPr>
        <p:spPr>
          <a:xfrm>
            <a:off x="525175" y="3552925"/>
            <a:ext cx="79620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What’s the problem with this?</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15" name="Shape 415"/>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dirty="0">
                <a:solidFill>
                  <a:schemeClr val="tx1"/>
                </a:solidFill>
              </a:rPr>
              <a:t>Solving for the optimal policy</a:t>
            </a:r>
          </a:p>
        </p:txBody>
      </p:sp>
      <p:sp>
        <p:nvSpPr>
          <p:cNvPr id="417" name="Shape 417"/>
          <p:cNvSpPr txBox="1"/>
          <p:nvPr/>
        </p:nvSpPr>
        <p:spPr>
          <a:xfrm>
            <a:off x="622125" y="2035525"/>
            <a:ext cx="3981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18" name="Shape 418"/>
          <p:cNvSpPr txBox="1"/>
          <p:nvPr/>
        </p:nvSpPr>
        <p:spPr>
          <a:xfrm>
            <a:off x="601375" y="2208300"/>
            <a:ext cx="3981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19" name="Shape 419"/>
          <p:cNvSpPr txBox="1"/>
          <p:nvPr/>
        </p:nvSpPr>
        <p:spPr>
          <a:xfrm>
            <a:off x="525175" y="2859550"/>
            <a:ext cx="66558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Q</a:t>
            </a:r>
            <a:r>
              <a:rPr lang="en" sz="1600" kern="0" baseline="-25000">
                <a:solidFill>
                  <a:srgbClr val="000000"/>
                </a:solidFill>
                <a:latin typeface="Arial"/>
                <a:ea typeface="Arial"/>
                <a:cs typeface="Arial"/>
                <a:sym typeface="Arial"/>
              </a:rPr>
              <a:t>i</a:t>
            </a:r>
            <a:r>
              <a:rPr lang="en" sz="1600" kern="0">
                <a:solidFill>
                  <a:srgbClr val="000000"/>
                </a:solidFill>
                <a:latin typeface="Arial"/>
                <a:ea typeface="Arial"/>
                <a:cs typeface="Arial"/>
                <a:sym typeface="Arial"/>
              </a:rPr>
              <a:t> will converge to Q* as i -&gt; infinity</a:t>
            </a:r>
          </a:p>
        </p:txBody>
      </p:sp>
      <p:pic>
        <p:nvPicPr>
          <p:cNvPr id="420" name="Shape 420"/>
          <p:cNvPicPr preferRelativeResize="0"/>
          <p:nvPr/>
        </p:nvPicPr>
        <p:blipFill>
          <a:blip r:embed="rId3">
            <a:alphaModFix/>
          </a:blip>
          <a:stretch>
            <a:fillRect/>
          </a:stretch>
        </p:blipFill>
        <p:spPr>
          <a:xfrm>
            <a:off x="1687451" y="2264476"/>
            <a:ext cx="4691125" cy="498575"/>
          </a:xfrm>
          <a:prstGeom prst="rect">
            <a:avLst/>
          </a:prstGeom>
          <a:noFill/>
          <a:ln>
            <a:noFill/>
          </a:ln>
        </p:spPr>
      </p:pic>
      <p:sp>
        <p:nvSpPr>
          <p:cNvPr id="421" name="Shape 421"/>
          <p:cNvSpPr txBox="1"/>
          <p:nvPr/>
        </p:nvSpPr>
        <p:spPr>
          <a:xfrm>
            <a:off x="469725" y="1806925"/>
            <a:ext cx="83841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Value iteration </a:t>
            </a:r>
            <a:r>
              <a:rPr lang="en" sz="1600" kern="0">
                <a:solidFill>
                  <a:srgbClr val="000000"/>
                </a:solidFill>
                <a:latin typeface="Arial"/>
                <a:ea typeface="Arial"/>
                <a:cs typeface="Arial"/>
                <a:sym typeface="Arial"/>
              </a:rPr>
              <a:t>algorithm: Use Bellman equation as an iterative update</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71815874"/>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p:nvPr/>
        </p:nvSpPr>
        <p:spPr>
          <a:xfrm>
            <a:off x="525175" y="3552925"/>
            <a:ext cx="79620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What’s the problem with this?</a:t>
            </a:r>
          </a:p>
          <a:p>
            <a:pPr algn="l" eaLnBrk="1" fontAlgn="auto" hangingPunct="1">
              <a:spcBef>
                <a:spcPts val="0"/>
              </a:spcBef>
              <a:spcAft>
                <a:spcPts val="0"/>
              </a:spcAft>
            </a:pPr>
            <a:r>
              <a:rPr lang="en" sz="1400" kern="0">
                <a:solidFill>
                  <a:srgbClr val="000000"/>
                </a:solidFill>
                <a:latin typeface="Arial"/>
                <a:ea typeface="Arial"/>
                <a:cs typeface="Arial"/>
                <a:sym typeface="Arial"/>
              </a:rPr>
              <a:t>Not scalable. Must compute Q(s,a) for every state-action pair. If state is e.g. current game state pixels, computationally infeasible to compute for entire state space!</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7" name="Shape 427"/>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dirty="0">
                <a:solidFill>
                  <a:schemeClr val="tx1"/>
                </a:solidFill>
              </a:rPr>
              <a:t>Solving for the optimal policy</a:t>
            </a:r>
          </a:p>
        </p:txBody>
      </p:sp>
      <p:sp>
        <p:nvSpPr>
          <p:cNvPr id="429" name="Shape 429"/>
          <p:cNvSpPr txBox="1"/>
          <p:nvPr/>
        </p:nvSpPr>
        <p:spPr>
          <a:xfrm>
            <a:off x="622125" y="2035525"/>
            <a:ext cx="3981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0" name="Shape 430"/>
          <p:cNvSpPr txBox="1"/>
          <p:nvPr/>
        </p:nvSpPr>
        <p:spPr>
          <a:xfrm>
            <a:off x="601375" y="2208300"/>
            <a:ext cx="3981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1" name="Shape 431"/>
          <p:cNvSpPr txBox="1"/>
          <p:nvPr/>
        </p:nvSpPr>
        <p:spPr>
          <a:xfrm>
            <a:off x="525175" y="2859550"/>
            <a:ext cx="66558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Q</a:t>
            </a:r>
            <a:r>
              <a:rPr lang="en" sz="1600" kern="0" baseline="-25000">
                <a:solidFill>
                  <a:srgbClr val="000000"/>
                </a:solidFill>
                <a:latin typeface="Arial"/>
                <a:ea typeface="Arial"/>
                <a:cs typeface="Arial"/>
                <a:sym typeface="Arial"/>
              </a:rPr>
              <a:t>i</a:t>
            </a:r>
            <a:r>
              <a:rPr lang="en" sz="1600" kern="0">
                <a:solidFill>
                  <a:srgbClr val="000000"/>
                </a:solidFill>
                <a:latin typeface="Arial"/>
                <a:ea typeface="Arial"/>
                <a:cs typeface="Arial"/>
                <a:sym typeface="Arial"/>
              </a:rPr>
              <a:t> will converge to Q* as i -&gt; infinity</a:t>
            </a:r>
          </a:p>
        </p:txBody>
      </p:sp>
      <p:pic>
        <p:nvPicPr>
          <p:cNvPr id="432" name="Shape 432"/>
          <p:cNvPicPr preferRelativeResize="0"/>
          <p:nvPr/>
        </p:nvPicPr>
        <p:blipFill>
          <a:blip r:embed="rId3">
            <a:alphaModFix/>
          </a:blip>
          <a:stretch>
            <a:fillRect/>
          </a:stretch>
        </p:blipFill>
        <p:spPr>
          <a:xfrm>
            <a:off x="1687451" y="2264476"/>
            <a:ext cx="4691125" cy="498575"/>
          </a:xfrm>
          <a:prstGeom prst="rect">
            <a:avLst/>
          </a:prstGeom>
          <a:noFill/>
          <a:ln>
            <a:noFill/>
          </a:ln>
        </p:spPr>
      </p:pic>
      <p:sp>
        <p:nvSpPr>
          <p:cNvPr id="433" name="Shape 433"/>
          <p:cNvSpPr txBox="1"/>
          <p:nvPr/>
        </p:nvSpPr>
        <p:spPr>
          <a:xfrm>
            <a:off x="469725" y="1806925"/>
            <a:ext cx="83841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Value iteration </a:t>
            </a:r>
            <a:r>
              <a:rPr lang="en" sz="1600" kern="0">
                <a:solidFill>
                  <a:srgbClr val="000000"/>
                </a:solidFill>
                <a:latin typeface="Arial"/>
                <a:ea typeface="Arial"/>
                <a:cs typeface="Arial"/>
                <a:sym typeface="Arial"/>
              </a:rPr>
              <a:t>algorithm: Use Bellman equation as an iterative update</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26405048"/>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p:nvPr/>
        </p:nvSpPr>
        <p:spPr>
          <a:xfrm>
            <a:off x="525175" y="3552925"/>
            <a:ext cx="79620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What’s the problem with this?</a:t>
            </a:r>
          </a:p>
          <a:p>
            <a:pPr algn="l" eaLnBrk="1" fontAlgn="auto" hangingPunct="1">
              <a:spcBef>
                <a:spcPts val="0"/>
              </a:spcBef>
              <a:spcAft>
                <a:spcPts val="0"/>
              </a:spcAft>
            </a:pPr>
            <a:r>
              <a:rPr lang="en" sz="1400" kern="0">
                <a:solidFill>
                  <a:srgbClr val="000000"/>
                </a:solidFill>
                <a:latin typeface="Arial"/>
                <a:ea typeface="Arial"/>
                <a:cs typeface="Arial"/>
                <a:sym typeface="Arial"/>
              </a:rPr>
              <a:t>Not scalable. Must compute Q(s,a) for every state-action pair. If state is e.g. current game state pixels, computationally infeasible to compute for entire state space!</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kern="0">
                <a:solidFill>
                  <a:srgbClr val="0000FF"/>
                </a:solidFill>
                <a:latin typeface="Arial"/>
                <a:ea typeface="Arial"/>
                <a:cs typeface="Arial"/>
                <a:sym typeface="Arial"/>
              </a:rPr>
              <a:t>Solution: </a:t>
            </a:r>
            <a:r>
              <a:rPr lang="en" sz="1400" kern="0">
                <a:solidFill>
                  <a:srgbClr val="000000"/>
                </a:solidFill>
                <a:latin typeface="Arial"/>
                <a:ea typeface="Arial"/>
                <a:cs typeface="Arial"/>
                <a:sym typeface="Arial"/>
              </a:rPr>
              <a:t> use a function approximator to estimate Q(s,a). E.g. a neural network! </a:t>
            </a:r>
          </a:p>
        </p:txBody>
      </p:sp>
      <p:sp>
        <p:nvSpPr>
          <p:cNvPr id="439" name="Shape 439"/>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dirty="0">
                <a:solidFill>
                  <a:schemeClr val="tx1"/>
                </a:solidFill>
              </a:rPr>
              <a:t>Solving for the optimal policy</a:t>
            </a:r>
          </a:p>
        </p:txBody>
      </p:sp>
      <p:sp>
        <p:nvSpPr>
          <p:cNvPr id="441" name="Shape 441"/>
          <p:cNvSpPr txBox="1"/>
          <p:nvPr/>
        </p:nvSpPr>
        <p:spPr>
          <a:xfrm>
            <a:off x="622125" y="2035525"/>
            <a:ext cx="3981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2" name="Shape 442"/>
          <p:cNvSpPr txBox="1"/>
          <p:nvPr/>
        </p:nvSpPr>
        <p:spPr>
          <a:xfrm>
            <a:off x="601375" y="2208300"/>
            <a:ext cx="3981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3" name="Shape 443"/>
          <p:cNvSpPr txBox="1"/>
          <p:nvPr/>
        </p:nvSpPr>
        <p:spPr>
          <a:xfrm>
            <a:off x="525175" y="2859550"/>
            <a:ext cx="66558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Q</a:t>
            </a:r>
            <a:r>
              <a:rPr lang="en" sz="1600" kern="0" baseline="-25000">
                <a:solidFill>
                  <a:srgbClr val="000000"/>
                </a:solidFill>
                <a:latin typeface="Arial"/>
                <a:ea typeface="Arial"/>
                <a:cs typeface="Arial"/>
                <a:sym typeface="Arial"/>
              </a:rPr>
              <a:t>i</a:t>
            </a:r>
            <a:r>
              <a:rPr lang="en" sz="1600" kern="0">
                <a:solidFill>
                  <a:srgbClr val="000000"/>
                </a:solidFill>
                <a:latin typeface="Arial"/>
                <a:ea typeface="Arial"/>
                <a:cs typeface="Arial"/>
                <a:sym typeface="Arial"/>
              </a:rPr>
              <a:t> will converge to Q* as i -&gt; infinity</a:t>
            </a:r>
          </a:p>
        </p:txBody>
      </p:sp>
      <p:pic>
        <p:nvPicPr>
          <p:cNvPr id="444" name="Shape 444"/>
          <p:cNvPicPr preferRelativeResize="0"/>
          <p:nvPr/>
        </p:nvPicPr>
        <p:blipFill>
          <a:blip r:embed="rId3">
            <a:alphaModFix/>
          </a:blip>
          <a:stretch>
            <a:fillRect/>
          </a:stretch>
        </p:blipFill>
        <p:spPr>
          <a:xfrm>
            <a:off x="1687451" y="2264476"/>
            <a:ext cx="4691125" cy="498575"/>
          </a:xfrm>
          <a:prstGeom prst="rect">
            <a:avLst/>
          </a:prstGeom>
          <a:noFill/>
          <a:ln>
            <a:noFill/>
          </a:ln>
        </p:spPr>
      </p:pic>
      <p:sp>
        <p:nvSpPr>
          <p:cNvPr id="445" name="Shape 445"/>
          <p:cNvSpPr txBox="1"/>
          <p:nvPr/>
        </p:nvSpPr>
        <p:spPr>
          <a:xfrm>
            <a:off x="469725" y="1806925"/>
            <a:ext cx="83841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Value iteration </a:t>
            </a:r>
            <a:r>
              <a:rPr lang="en" sz="1600" kern="0">
                <a:solidFill>
                  <a:srgbClr val="000000"/>
                </a:solidFill>
                <a:latin typeface="Arial"/>
                <a:ea typeface="Arial"/>
                <a:cs typeface="Arial"/>
                <a:sym typeface="Arial"/>
              </a:rPr>
              <a:t>algorithm: Use Bellman equation as an iterative update</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45135468"/>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a:hlinkClick r:id="rId2"/>
              </a:rPr>
              <a:t>http://</a:t>
            </a:r>
            <a:r>
              <a:rPr lang="en-US" dirty="0" smtClean="0">
                <a:hlinkClick r:id="rId2"/>
              </a:rPr>
              <a:t>cs.stanford.edu/people/karpathy/reinforcejs/gridworld_td.html</a:t>
            </a:r>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47</a:t>
            </a:fld>
            <a:endParaRPr lang="en-US"/>
          </a:p>
        </p:txBody>
      </p:sp>
    </p:spTree>
    <p:extLst>
      <p:ext uri="{BB962C8B-B14F-4D97-AF65-F5344CB8AC3E}">
        <p14:creationId xmlns:p14="http://schemas.microsoft.com/office/powerpoint/2010/main" val="91796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RL</a:t>
            </a:r>
            <a:endParaRPr lang="en-US" dirty="0"/>
          </a:p>
        </p:txBody>
      </p:sp>
      <p:sp>
        <p:nvSpPr>
          <p:cNvPr id="3" name="Content Placeholder 2"/>
          <p:cNvSpPr>
            <a:spLocks noGrp="1"/>
          </p:cNvSpPr>
          <p:nvPr>
            <p:ph idx="1"/>
          </p:nvPr>
        </p:nvSpPr>
        <p:spPr/>
        <p:txBody>
          <a:bodyPr/>
          <a:lstStyle/>
          <a:p>
            <a:r>
              <a:rPr lang="en-US" dirty="0" smtClean="0"/>
              <a:t>Value-based RL</a:t>
            </a:r>
            <a:endParaRPr lang="en-US" dirty="0"/>
          </a:p>
          <a:p>
            <a:pPr lvl="1"/>
            <a:r>
              <a:rPr lang="en-US" dirty="0" smtClean="0"/>
              <a:t>Use neural nets to represent Q function </a:t>
            </a:r>
          </a:p>
          <a:p>
            <a:endParaRPr lang="en-US" dirty="0" smtClean="0"/>
          </a:p>
          <a:p>
            <a:r>
              <a:rPr lang="en-US" dirty="0" smtClean="0"/>
              <a:t>Policy-based RL</a:t>
            </a:r>
            <a:endParaRPr lang="en-US" dirty="0"/>
          </a:p>
          <a:p>
            <a:pPr lvl="1"/>
            <a:r>
              <a:rPr lang="en-US" dirty="0" smtClean="0"/>
              <a:t>Use neural nets to represent policy </a:t>
            </a:r>
            <a:endParaRPr lang="en-US" dirty="0"/>
          </a:p>
          <a:p>
            <a:pPr lvl="1"/>
            <a:endParaRPr lang="en-US" dirty="0"/>
          </a:p>
          <a:p>
            <a:r>
              <a:rPr lang="en-US" dirty="0"/>
              <a:t>Model</a:t>
            </a:r>
          </a:p>
          <a:p>
            <a:pPr lvl="1"/>
            <a:r>
              <a:rPr lang="en-US" dirty="0" smtClean="0"/>
              <a:t>Use neural nets to represent and learn the model</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48</a:t>
            </a:fld>
            <a:endParaRPr lang="en-US"/>
          </a:p>
        </p:txBody>
      </p:sp>
      <p:pic>
        <p:nvPicPr>
          <p:cNvPr id="11" name="Picture 10"/>
          <p:cNvPicPr>
            <a:picLocks noChangeAspect="1"/>
          </p:cNvPicPr>
          <p:nvPr/>
        </p:nvPicPr>
        <p:blipFill>
          <a:blip r:embed="rId2"/>
          <a:stretch>
            <a:fillRect/>
          </a:stretch>
        </p:blipFill>
        <p:spPr>
          <a:xfrm>
            <a:off x="6070600" y="2057400"/>
            <a:ext cx="2768600" cy="317500"/>
          </a:xfrm>
          <a:prstGeom prst="rect">
            <a:avLst/>
          </a:prstGeom>
        </p:spPr>
      </p:pic>
      <p:pic>
        <p:nvPicPr>
          <p:cNvPr id="12" name="Picture 11"/>
          <p:cNvPicPr>
            <a:picLocks noChangeAspect="1"/>
          </p:cNvPicPr>
          <p:nvPr/>
        </p:nvPicPr>
        <p:blipFill>
          <a:blip r:embed="rId3"/>
          <a:stretch>
            <a:fillRect/>
          </a:stretch>
        </p:blipFill>
        <p:spPr>
          <a:xfrm>
            <a:off x="6096000" y="1587500"/>
            <a:ext cx="1168400" cy="317500"/>
          </a:xfrm>
          <a:prstGeom prst="rect">
            <a:avLst/>
          </a:prstGeom>
        </p:spPr>
      </p:pic>
      <p:pic>
        <p:nvPicPr>
          <p:cNvPr id="13" name="Picture 12"/>
          <p:cNvPicPr>
            <a:picLocks noChangeAspect="1"/>
          </p:cNvPicPr>
          <p:nvPr/>
        </p:nvPicPr>
        <p:blipFill>
          <a:blip r:embed="rId4"/>
          <a:stretch>
            <a:fillRect/>
          </a:stretch>
        </p:blipFill>
        <p:spPr>
          <a:xfrm>
            <a:off x="5562600" y="2965450"/>
            <a:ext cx="292100" cy="190500"/>
          </a:xfrm>
          <a:prstGeom prst="rect">
            <a:avLst/>
          </a:prstGeom>
        </p:spPr>
      </p:pic>
      <p:pic>
        <p:nvPicPr>
          <p:cNvPr id="15" name="Picture 14"/>
          <p:cNvPicPr>
            <a:picLocks noChangeAspect="1"/>
          </p:cNvPicPr>
          <p:nvPr/>
        </p:nvPicPr>
        <p:blipFill>
          <a:blip r:embed="rId5"/>
          <a:stretch>
            <a:fillRect/>
          </a:stretch>
        </p:blipFill>
        <p:spPr>
          <a:xfrm>
            <a:off x="5562600" y="3282950"/>
            <a:ext cx="1143000" cy="292100"/>
          </a:xfrm>
          <a:prstGeom prst="rect">
            <a:avLst/>
          </a:prstGeom>
        </p:spPr>
      </p:pic>
      <p:sp>
        <p:nvSpPr>
          <p:cNvPr id="6" name="Rectangle 5"/>
          <p:cNvSpPr/>
          <p:nvPr/>
        </p:nvSpPr>
        <p:spPr bwMode="auto">
          <a:xfrm>
            <a:off x="533400" y="2501900"/>
            <a:ext cx="8382000" cy="1231900"/>
          </a:xfrm>
          <a:prstGeom prst="rect">
            <a:avLst/>
          </a:prstGeom>
          <a:solidFill>
            <a:schemeClr val="bg1">
              <a:alpha val="8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Rectangle 13"/>
          <p:cNvSpPr/>
          <p:nvPr/>
        </p:nvSpPr>
        <p:spPr bwMode="auto">
          <a:xfrm>
            <a:off x="533400" y="3657600"/>
            <a:ext cx="8382000" cy="1231900"/>
          </a:xfrm>
          <a:prstGeom prst="rect">
            <a:avLst/>
          </a:prstGeom>
          <a:solidFill>
            <a:schemeClr val="bg1">
              <a:alpha val="8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1507362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US" dirty="0" smtClean="0">
                <a:solidFill>
                  <a:schemeClr val="tx1"/>
                </a:solidFill>
              </a:rPr>
              <a:t>Q-Networks</a:t>
            </a:r>
            <a:endParaRPr lang="en" dirty="0">
              <a:solidFill>
                <a:schemeClr val="tx1"/>
              </a:solidFill>
            </a:endParaRPr>
          </a:p>
        </p:txBody>
      </p:sp>
      <p:sp>
        <p:nvSpPr>
          <p:cNvPr id="452" name="Shape 452"/>
          <p:cNvSpPr txBox="1"/>
          <p:nvPr/>
        </p:nvSpPr>
        <p:spPr>
          <a:xfrm>
            <a:off x="622125" y="2568925"/>
            <a:ext cx="3981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2514600" y="1779411"/>
            <a:ext cx="4648200" cy="5078589"/>
          </a:xfrm>
          <a:prstGeom prst="rect">
            <a:avLst/>
          </a:prstGeom>
        </p:spPr>
      </p:pic>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99884428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What is Reinforcement Learning?"/>
          <p:cNvSpPr txBox="1">
            <a:spLocks noGrp="1"/>
          </p:cNvSpPr>
          <p:nvPr>
            <p:ph type="title"/>
          </p:nvPr>
        </p:nvSpPr>
        <p:spPr>
          <a:prstGeom prst="rect">
            <a:avLst/>
          </a:prstGeom>
        </p:spPr>
        <p:txBody>
          <a:bodyPr/>
          <a:lstStyle/>
          <a:p>
            <a:r>
              <a:rPr dirty="0">
                <a:solidFill>
                  <a:schemeClr val="tx1"/>
                </a:solidFill>
              </a:rPr>
              <a:t>What is Reinforcement Learning?</a:t>
            </a:r>
          </a:p>
        </p:txBody>
      </p:sp>
      <p:sp>
        <p:nvSpPr>
          <p:cNvPr id="253" name="Agent-oriented learning—learning by interacting with an environment to achieve a goal…"/>
          <p:cNvSpPr txBox="1">
            <a:spLocks noGrp="1"/>
          </p:cNvSpPr>
          <p:nvPr>
            <p:ph type="body" idx="1"/>
          </p:nvPr>
        </p:nvSpPr>
        <p:spPr>
          <a:xfrm>
            <a:off x="616148" y="1346032"/>
            <a:ext cx="7804548" cy="5004720"/>
          </a:xfrm>
          <a:prstGeom prst="rect">
            <a:avLst/>
          </a:prstGeom>
        </p:spPr>
        <p:txBody>
          <a:bodyPr/>
          <a:lstStyle/>
          <a:p>
            <a:pPr>
              <a:buBlip>
                <a:blip r:embed="rId2"/>
              </a:buBlip>
            </a:pPr>
            <a:r>
              <a:rPr dirty="0"/>
              <a:t>Agent-oriented learning—learning by interacting with an environment to achieve a goal </a:t>
            </a:r>
          </a:p>
          <a:p>
            <a:pPr lvl="1"/>
            <a:r>
              <a:rPr dirty="0"/>
              <a:t>more </a:t>
            </a:r>
            <a:r>
              <a:rPr dirty="0">
                <a:solidFill>
                  <a:schemeClr val="accent5"/>
                </a:solidFill>
              </a:rPr>
              <a:t>realistic</a:t>
            </a:r>
            <a:r>
              <a:rPr dirty="0"/>
              <a:t> and </a:t>
            </a:r>
            <a:r>
              <a:rPr dirty="0">
                <a:solidFill>
                  <a:schemeClr val="accent5"/>
                </a:solidFill>
              </a:rPr>
              <a:t>ambitious</a:t>
            </a:r>
            <a:r>
              <a:rPr dirty="0"/>
              <a:t> than other kinds of machine learning</a:t>
            </a:r>
          </a:p>
          <a:p>
            <a:pPr>
              <a:buBlip>
                <a:blip r:embed="rId2"/>
              </a:buBlip>
            </a:pPr>
            <a:r>
              <a:rPr dirty="0"/>
              <a:t>Learning by trial and error, with only delayed evaluative feedback (reward)</a:t>
            </a:r>
          </a:p>
          <a:p>
            <a:pPr lvl="1"/>
            <a:r>
              <a:rPr dirty="0"/>
              <a:t>the kind of machine learning most like natural learning</a:t>
            </a:r>
          </a:p>
          <a:p>
            <a:pPr lvl="1"/>
            <a:r>
              <a:rPr dirty="0"/>
              <a:t>learning that can tell for itself when it is right or </a:t>
            </a:r>
            <a:r>
              <a:rPr dirty="0" smtClean="0"/>
              <a:t>wrong</a:t>
            </a:r>
            <a:endParaRPr dirty="0"/>
          </a:p>
        </p:txBody>
      </p:sp>
      <p:sp>
        <p:nvSpPr>
          <p:cNvPr id="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Rich Sutton</a:t>
            </a:r>
            <a:endParaRPr lang="en-US" sz="1200" dirty="0"/>
          </a:p>
        </p:txBody>
      </p:sp>
    </p:spTree>
    <p:extLst>
      <p:ext uri="{BB962C8B-B14F-4D97-AF65-F5344CB8AC3E}">
        <p14:creationId xmlns:p14="http://schemas.microsoft.com/office/powerpoint/2010/main" val="57143254"/>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Case Study: Playing Atari Games </a:t>
            </a:r>
          </a:p>
        </p:txBody>
      </p:sp>
      <p:pic>
        <p:nvPicPr>
          <p:cNvPr id="536" name="Shape 536"/>
          <p:cNvPicPr preferRelativeResize="0"/>
          <p:nvPr/>
        </p:nvPicPr>
        <p:blipFill>
          <a:blip r:embed="rId3">
            <a:alphaModFix/>
          </a:blip>
          <a:stretch>
            <a:fillRect/>
          </a:stretch>
        </p:blipFill>
        <p:spPr>
          <a:xfrm>
            <a:off x="337200" y="1904375"/>
            <a:ext cx="8469600" cy="1213350"/>
          </a:xfrm>
          <a:prstGeom prst="rect">
            <a:avLst/>
          </a:prstGeom>
          <a:noFill/>
          <a:ln>
            <a:noFill/>
          </a:ln>
        </p:spPr>
      </p:pic>
      <p:sp>
        <p:nvSpPr>
          <p:cNvPr id="537" name="Shape 537"/>
          <p:cNvSpPr txBox="1"/>
          <p:nvPr/>
        </p:nvSpPr>
        <p:spPr>
          <a:xfrm>
            <a:off x="427775" y="3331850"/>
            <a:ext cx="74352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Objective</a:t>
            </a:r>
            <a:r>
              <a:rPr lang="en" sz="1600" kern="0">
                <a:solidFill>
                  <a:srgbClr val="000000"/>
                </a:solidFill>
                <a:latin typeface="Arial"/>
                <a:ea typeface="Arial"/>
                <a:cs typeface="Arial"/>
                <a:sym typeface="Arial"/>
              </a:rPr>
              <a:t>: Complete the game with the highest score</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b="1" kern="0">
                <a:solidFill>
                  <a:srgbClr val="000000"/>
                </a:solidFill>
                <a:latin typeface="Arial"/>
                <a:ea typeface="Arial"/>
                <a:cs typeface="Arial"/>
                <a:sym typeface="Arial"/>
              </a:rPr>
              <a:t>State: </a:t>
            </a:r>
            <a:r>
              <a:rPr lang="en" sz="1600" kern="0">
                <a:solidFill>
                  <a:srgbClr val="000000"/>
                </a:solidFill>
                <a:latin typeface="Arial"/>
                <a:ea typeface="Arial"/>
                <a:cs typeface="Arial"/>
                <a:sym typeface="Arial"/>
              </a:rPr>
              <a:t>Raw pixel inputs of the game state</a:t>
            </a:r>
          </a:p>
          <a:p>
            <a:pPr algn="l" eaLnBrk="1" fontAlgn="auto" hangingPunct="1">
              <a:spcBef>
                <a:spcPts val="0"/>
              </a:spcBef>
              <a:spcAft>
                <a:spcPts val="0"/>
              </a:spcAft>
            </a:pPr>
            <a:r>
              <a:rPr lang="en" sz="1600" b="1" kern="0">
                <a:solidFill>
                  <a:srgbClr val="000000"/>
                </a:solidFill>
                <a:latin typeface="Arial"/>
                <a:ea typeface="Arial"/>
                <a:cs typeface="Arial"/>
                <a:sym typeface="Arial"/>
              </a:rPr>
              <a:t>Action:</a:t>
            </a:r>
            <a:r>
              <a:rPr lang="en" sz="1600" kern="0">
                <a:solidFill>
                  <a:srgbClr val="000000"/>
                </a:solidFill>
                <a:latin typeface="Arial"/>
                <a:ea typeface="Arial"/>
                <a:cs typeface="Arial"/>
                <a:sym typeface="Arial"/>
              </a:rPr>
              <a:t> Game controls e.g. Left, Right, Up, Down</a:t>
            </a:r>
          </a:p>
          <a:p>
            <a:pPr algn="l" eaLnBrk="1" fontAlgn="auto" hangingPunct="1">
              <a:spcBef>
                <a:spcPts val="0"/>
              </a:spcBef>
              <a:spcAft>
                <a:spcPts val="0"/>
              </a:spcAft>
            </a:pPr>
            <a:r>
              <a:rPr lang="en" sz="1600" b="1" kern="0">
                <a:solidFill>
                  <a:srgbClr val="000000"/>
                </a:solidFill>
                <a:latin typeface="Arial"/>
                <a:ea typeface="Arial"/>
                <a:cs typeface="Arial"/>
                <a:sym typeface="Arial"/>
              </a:rPr>
              <a:t>Reward: </a:t>
            </a:r>
            <a:r>
              <a:rPr lang="en" sz="1600" kern="0">
                <a:solidFill>
                  <a:srgbClr val="000000"/>
                </a:solidFill>
                <a:latin typeface="Arial"/>
                <a:ea typeface="Arial"/>
                <a:cs typeface="Arial"/>
                <a:sym typeface="Arial"/>
              </a:rPr>
              <a:t>Score increase/decrease at each time step</a:t>
            </a:r>
          </a:p>
        </p:txBody>
      </p:sp>
      <p:sp>
        <p:nvSpPr>
          <p:cNvPr id="538" name="Shape 538"/>
          <p:cNvSpPr txBox="1"/>
          <p:nvPr/>
        </p:nvSpPr>
        <p:spPr>
          <a:xfrm>
            <a:off x="3159425" y="4920900"/>
            <a:ext cx="5891700" cy="921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Figures copyright Volodymyr Mnih et al., 2013. Reproduced with permission. </a:t>
            </a:r>
          </a:p>
        </p:txBody>
      </p:sp>
      <p:sp>
        <p:nvSpPr>
          <p:cNvPr id="539" name="Shape 539"/>
          <p:cNvSpPr txBox="1"/>
          <p:nvPr/>
        </p:nvSpPr>
        <p:spPr>
          <a:xfrm>
            <a:off x="5742425" y="857250"/>
            <a:ext cx="34611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NIPS Workshop 2013; Nature 2015]</a:t>
            </a: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88136735"/>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Shape 544"/>
          <p:cNvSpPr txBox="1"/>
          <p:nvPr/>
        </p:nvSpPr>
        <p:spPr>
          <a:xfrm>
            <a:off x="486500" y="1995425"/>
            <a:ext cx="6641700" cy="77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                    :</a:t>
            </a:r>
          </a:p>
          <a:p>
            <a:pPr algn="l" eaLnBrk="1" fontAlgn="auto" hangingPunct="1">
              <a:spcBef>
                <a:spcPts val="0"/>
              </a:spcBef>
              <a:spcAft>
                <a:spcPts val="0"/>
              </a:spcAft>
            </a:pPr>
            <a:r>
              <a:rPr lang="en" sz="1600" kern="0">
                <a:solidFill>
                  <a:srgbClr val="000000"/>
                </a:solidFill>
                <a:latin typeface="Arial"/>
                <a:ea typeface="Arial"/>
                <a:cs typeface="Arial"/>
                <a:sym typeface="Arial"/>
              </a:rPr>
              <a:t>neural network </a:t>
            </a:r>
          </a:p>
          <a:p>
            <a:pPr algn="l" eaLnBrk="1" fontAlgn="auto" hangingPunct="1">
              <a:spcBef>
                <a:spcPts val="0"/>
              </a:spcBef>
              <a:spcAft>
                <a:spcPts val="0"/>
              </a:spcAft>
            </a:pPr>
            <a:r>
              <a:rPr lang="en" sz="1600" kern="0">
                <a:solidFill>
                  <a:srgbClr val="000000"/>
                </a:solidFill>
                <a:latin typeface="Arial"/>
                <a:ea typeface="Arial"/>
                <a:cs typeface="Arial"/>
                <a:sym typeface="Arial"/>
              </a:rPr>
              <a:t>with weights</a:t>
            </a:r>
          </a:p>
        </p:txBody>
      </p:sp>
      <p:sp>
        <p:nvSpPr>
          <p:cNvPr id="545" name="Shape 545"/>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Q-network Architecture</a:t>
            </a:r>
          </a:p>
        </p:txBody>
      </p:sp>
      <p:pic>
        <p:nvPicPr>
          <p:cNvPr id="547" name="Shape 547"/>
          <p:cNvPicPr preferRelativeResize="0"/>
          <p:nvPr/>
        </p:nvPicPr>
        <p:blipFill rotWithShape="1">
          <a:blip r:embed="rId3">
            <a:alphaModFix/>
          </a:blip>
          <a:srcRect l="20254" r="59868"/>
          <a:stretch/>
        </p:blipFill>
        <p:spPr>
          <a:xfrm>
            <a:off x="3787249" y="3686449"/>
            <a:ext cx="1072400" cy="772900"/>
          </a:xfrm>
          <a:prstGeom prst="rect">
            <a:avLst/>
          </a:prstGeom>
          <a:noFill/>
          <a:ln>
            <a:noFill/>
          </a:ln>
        </p:spPr>
      </p:pic>
      <p:pic>
        <p:nvPicPr>
          <p:cNvPr id="548" name="Shape 548"/>
          <p:cNvPicPr preferRelativeResize="0"/>
          <p:nvPr/>
        </p:nvPicPr>
        <p:blipFill rotWithShape="1">
          <a:blip r:embed="rId3">
            <a:alphaModFix/>
          </a:blip>
          <a:srcRect l="20254" r="59868"/>
          <a:stretch/>
        </p:blipFill>
        <p:spPr>
          <a:xfrm>
            <a:off x="3905049" y="3686449"/>
            <a:ext cx="1072400" cy="772900"/>
          </a:xfrm>
          <a:prstGeom prst="rect">
            <a:avLst/>
          </a:prstGeom>
          <a:noFill/>
          <a:ln>
            <a:noFill/>
          </a:ln>
        </p:spPr>
      </p:pic>
      <p:pic>
        <p:nvPicPr>
          <p:cNvPr id="549" name="Shape 549"/>
          <p:cNvPicPr preferRelativeResize="0"/>
          <p:nvPr/>
        </p:nvPicPr>
        <p:blipFill rotWithShape="1">
          <a:blip r:embed="rId3">
            <a:alphaModFix/>
          </a:blip>
          <a:srcRect l="20254" r="59868"/>
          <a:stretch/>
        </p:blipFill>
        <p:spPr>
          <a:xfrm>
            <a:off x="4022899" y="3686449"/>
            <a:ext cx="1072400" cy="772900"/>
          </a:xfrm>
          <a:prstGeom prst="rect">
            <a:avLst/>
          </a:prstGeom>
          <a:noFill/>
          <a:ln>
            <a:noFill/>
          </a:ln>
        </p:spPr>
      </p:pic>
      <p:pic>
        <p:nvPicPr>
          <p:cNvPr id="550" name="Shape 550"/>
          <p:cNvPicPr preferRelativeResize="0"/>
          <p:nvPr/>
        </p:nvPicPr>
        <p:blipFill rotWithShape="1">
          <a:blip r:embed="rId3">
            <a:alphaModFix/>
          </a:blip>
          <a:srcRect l="20254" r="59868"/>
          <a:stretch/>
        </p:blipFill>
        <p:spPr>
          <a:xfrm>
            <a:off x="4152224" y="3686449"/>
            <a:ext cx="1072400" cy="772900"/>
          </a:xfrm>
          <a:prstGeom prst="rect">
            <a:avLst/>
          </a:prstGeom>
          <a:noFill/>
          <a:ln>
            <a:noFill/>
          </a:ln>
        </p:spPr>
      </p:pic>
      <p:sp>
        <p:nvSpPr>
          <p:cNvPr id="551" name="Shape 551"/>
          <p:cNvSpPr txBox="1"/>
          <p:nvPr/>
        </p:nvSpPr>
        <p:spPr>
          <a:xfrm>
            <a:off x="1284575" y="4448325"/>
            <a:ext cx="6641700" cy="774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Current state s</a:t>
            </a:r>
            <a:r>
              <a:rPr lang="en" sz="1400" b="1" kern="0" baseline="-25000">
                <a:solidFill>
                  <a:srgbClr val="000000"/>
                </a:solidFill>
                <a:latin typeface="Arial"/>
                <a:ea typeface="Arial"/>
                <a:cs typeface="Arial"/>
                <a:sym typeface="Arial"/>
              </a:rPr>
              <a:t>t</a:t>
            </a:r>
            <a:r>
              <a:rPr lang="en" sz="1400" b="1" kern="0">
                <a:solidFill>
                  <a:srgbClr val="000000"/>
                </a:solidFill>
                <a:latin typeface="Arial"/>
                <a:ea typeface="Arial"/>
                <a:cs typeface="Arial"/>
                <a:sym typeface="Arial"/>
              </a:rPr>
              <a:t>: 84x84x4 stack of last 4 frames </a:t>
            </a:r>
          </a:p>
          <a:p>
            <a:pPr eaLnBrk="1" fontAlgn="auto" hangingPunct="1">
              <a:spcBef>
                <a:spcPts val="0"/>
              </a:spcBef>
              <a:spcAft>
                <a:spcPts val="0"/>
              </a:spcAft>
            </a:pPr>
            <a:r>
              <a:rPr lang="en" sz="1400" kern="0">
                <a:solidFill>
                  <a:srgbClr val="000000"/>
                </a:solidFill>
                <a:latin typeface="Arial"/>
                <a:ea typeface="Arial"/>
                <a:cs typeface="Arial"/>
                <a:sym typeface="Arial"/>
              </a:rPr>
              <a:t>(after RGB-&gt;grayscale conversion, downsampling, and cropping)</a:t>
            </a:r>
          </a:p>
        </p:txBody>
      </p:sp>
      <p:sp>
        <p:nvSpPr>
          <p:cNvPr id="552" name="Shape 552"/>
          <p:cNvSpPr/>
          <p:nvPr/>
        </p:nvSpPr>
        <p:spPr>
          <a:xfrm>
            <a:off x="3440450" y="3287739"/>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16 8x8 conv, stride 4</a:t>
            </a:r>
          </a:p>
        </p:txBody>
      </p:sp>
      <p:sp>
        <p:nvSpPr>
          <p:cNvPr id="553" name="Shape 553"/>
          <p:cNvSpPr/>
          <p:nvPr/>
        </p:nvSpPr>
        <p:spPr>
          <a:xfrm>
            <a:off x="3440450" y="2919743"/>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32 4x4 conv, stride 2</a:t>
            </a:r>
          </a:p>
        </p:txBody>
      </p:sp>
      <p:sp>
        <p:nvSpPr>
          <p:cNvPr id="554" name="Shape 554"/>
          <p:cNvSpPr/>
          <p:nvPr/>
        </p:nvSpPr>
        <p:spPr>
          <a:xfrm>
            <a:off x="3440450" y="2551746"/>
            <a:ext cx="2067000" cy="271500"/>
          </a:xfrm>
          <a:prstGeom prst="rect">
            <a:avLst/>
          </a:prstGeom>
          <a:solidFill>
            <a:srgbClr val="D9EAD3"/>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38761D"/>
                </a:solidFill>
                <a:latin typeface="Helvetica Neue Light"/>
                <a:ea typeface="Helvetica Neue Light"/>
                <a:cs typeface="Helvetica Neue Light"/>
                <a:sym typeface="Helvetica Neue Light"/>
              </a:rPr>
              <a:t>FC-256</a:t>
            </a:r>
          </a:p>
        </p:txBody>
      </p:sp>
      <p:sp>
        <p:nvSpPr>
          <p:cNvPr id="555" name="Shape 555"/>
          <p:cNvSpPr/>
          <p:nvPr/>
        </p:nvSpPr>
        <p:spPr>
          <a:xfrm>
            <a:off x="3527450" y="2183750"/>
            <a:ext cx="1827600" cy="271500"/>
          </a:xfrm>
          <a:prstGeom prst="rect">
            <a:avLst/>
          </a:prstGeom>
          <a:solidFill>
            <a:srgbClr val="C9DAF8"/>
          </a:solidFill>
          <a:ln w="19050" cap="flat" cmpd="sng">
            <a:solidFill>
              <a:srgbClr val="1155CC"/>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1155CC"/>
                </a:solidFill>
                <a:latin typeface="Helvetica Neue Light"/>
                <a:ea typeface="Helvetica Neue Light"/>
                <a:cs typeface="Helvetica Neue Light"/>
                <a:sym typeface="Helvetica Neue Light"/>
              </a:rPr>
              <a:t>FC-4 (Q-values)</a:t>
            </a:r>
          </a:p>
        </p:txBody>
      </p:sp>
      <p:pic>
        <p:nvPicPr>
          <p:cNvPr id="556" name="Shape 556"/>
          <p:cNvPicPr preferRelativeResize="0"/>
          <p:nvPr/>
        </p:nvPicPr>
        <p:blipFill>
          <a:blip r:embed="rId4">
            <a:alphaModFix/>
          </a:blip>
          <a:stretch>
            <a:fillRect/>
          </a:stretch>
        </p:blipFill>
        <p:spPr>
          <a:xfrm>
            <a:off x="625376" y="2058901"/>
            <a:ext cx="1005283" cy="271499"/>
          </a:xfrm>
          <a:prstGeom prst="rect">
            <a:avLst/>
          </a:prstGeom>
          <a:noFill/>
          <a:ln>
            <a:noFill/>
          </a:ln>
        </p:spPr>
      </p:pic>
      <p:pic>
        <p:nvPicPr>
          <p:cNvPr id="557" name="Shape 557"/>
          <p:cNvPicPr preferRelativeResize="0"/>
          <p:nvPr/>
        </p:nvPicPr>
        <p:blipFill>
          <a:blip r:embed="rId5">
            <a:alphaModFix/>
          </a:blip>
          <a:stretch>
            <a:fillRect/>
          </a:stretch>
        </p:blipFill>
        <p:spPr>
          <a:xfrm>
            <a:off x="1792475" y="2581796"/>
            <a:ext cx="125274" cy="211400"/>
          </a:xfrm>
          <a:prstGeom prst="rect">
            <a:avLst/>
          </a:prstGeom>
          <a:noFill/>
          <a:ln>
            <a:noFill/>
          </a:ln>
        </p:spPr>
      </p:pic>
      <p:sp>
        <p:nvSpPr>
          <p:cNvPr id="558" name="Shape 558"/>
          <p:cNvSpPr txBox="1"/>
          <p:nvPr/>
        </p:nvSpPr>
        <p:spPr>
          <a:xfrm>
            <a:off x="5742425" y="857250"/>
            <a:ext cx="34611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NIPS Workshop 2013; Nature 2015]</a:t>
            </a:r>
          </a:p>
        </p:txBody>
      </p:sp>
      <p:sp>
        <p:nvSpPr>
          <p:cNvPr id="1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28066419"/>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p:nvPr/>
        </p:nvSpPr>
        <p:spPr>
          <a:xfrm>
            <a:off x="486500" y="1995425"/>
            <a:ext cx="6641700" cy="77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                    :</a:t>
            </a:r>
          </a:p>
          <a:p>
            <a:pPr algn="l" eaLnBrk="1" fontAlgn="auto" hangingPunct="1">
              <a:spcBef>
                <a:spcPts val="0"/>
              </a:spcBef>
              <a:spcAft>
                <a:spcPts val="0"/>
              </a:spcAft>
            </a:pPr>
            <a:r>
              <a:rPr lang="en" sz="1600" kern="0">
                <a:solidFill>
                  <a:srgbClr val="000000"/>
                </a:solidFill>
                <a:latin typeface="Arial"/>
                <a:ea typeface="Arial"/>
                <a:cs typeface="Arial"/>
                <a:sym typeface="Arial"/>
              </a:rPr>
              <a:t>neural network </a:t>
            </a:r>
          </a:p>
          <a:p>
            <a:pPr algn="l" eaLnBrk="1" fontAlgn="auto" hangingPunct="1">
              <a:spcBef>
                <a:spcPts val="0"/>
              </a:spcBef>
              <a:spcAft>
                <a:spcPts val="0"/>
              </a:spcAft>
            </a:pPr>
            <a:r>
              <a:rPr lang="en" sz="1600" kern="0">
                <a:solidFill>
                  <a:srgbClr val="000000"/>
                </a:solidFill>
                <a:latin typeface="Arial"/>
                <a:ea typeface="Arial"/>
                <a:cs typeface="Arial"/>
                <a:sym typeface="Arial"/>
              </a:rPr>
              <a:t>with weights</a:t>
            </a:r>
          </a:p>
        </p:txBody>
      </p:sp>
      <p:sp>
        <p:nvSpPr>
          <p:cNvPr id="564" name="Shape 564"/>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Q-network Architecture</a:t>
            </a:r>
          </a:p>
        </p:txBody>
      </p:sp>
      <p:pic>
        <p:nvPicPr>
          <p:cNvPr id="566" name="Shape 566"/>
          <p:cNvPicPr preferRelativeResize="0"/>
          <p:nvPr/>
        </p:nvPicPr>
        <p:blipFill rotWithShape="1">
          <a:blip r:embed="rId3">
            <a:alphaModFix/>
          </a:blip>
          <a:srcRect l="20254" r="59868"/>
          <a:stretch/>
        </p:blipFill>
        <p:spPr>
          <a:xfrm>
            <a:off x="3787249" y="3686449"/>
            <a:ext cx="1072400" cy="772900"/>
          </a:xfrm>
          <a:prstGeom prst="rect">
            <a:avLst/>
          </a:prstGeom>
          <a:noFill/>
          <a:ln>
            <a:noFill/>
          </a:ln>
        </p:spPr>
      </p:pic>
      <p:pic>
        <p:nvPicPr>
          <p:cNvPr id="567" name="Shape 567"/>
          <p:cNvPicPr preferRelativeResize="0"/>
          <p:nvPr/>
        </p:nvPicPr>
        <p:blipFill rotWithShape="1">
          <a:blip r:embed="rId3">
            <a:alphaModFix/>
          </a:blip>
          <a:srcRect l="20254" r="59868"/>
          <a:stretch/>
        </p:blipFill>
        <p:spPr>
          <a:xfrm>
            <a:off x="3905049" y="3686449"/>
            <a:ext cx="1072400" cy="772900"/>
          </a:xfrm>
          <a:prstGeom prst="rect">
            <a:avLst/>
          </a:prstGeom>
          <a:noFill/>
          <a:ln>
            <a:noFill/>
          </a:ln>
        </p:spPr>
      </p:pic>
      <p:pic>
        <p:nvPicPr>
          <p:cNvPr id="568" name="Shape 568"/>
          <p:cNvPicPr preferRelativeResize="0"/>
          <p:nvPr/>
        </p:nvPicPr>
        <p:blipFill rotWithShape="1">
          <a:blip r:embed="rId3">
            <a:alphaModFix/>
          </a:blip>
          <a:srcRect l="20254" r="59868"/>
          <a:stretch/>
        </p:blipFill>
        <p:spPr>
          <a:xfrm>
            <a:off x="4022899" y="3686449"/>
            <a:ext cx="1072400" cy="772900"/>
          </a:xfrm>
          <a:prstGeom prst="rect">
            <a:avLst/>
          </a:prstGeom>
          <a:noFill/>
          <a:ln>
            <a:noFill/>
          </a:ln>
        </p:spPr>
      </p:pic>
      <p:pic>
        <p:nvPicPr>
          <p:cNvPr id="569" name="Shape 569"/>
          <p:cNvPicPr preferRelativeResize="0"/>
          <p:nvPr/>
        </p:nvPicPr>
        <p:blipFill rotWithShape="1">
          <a:blip r:embed="rId3">
            <a:alphaModFix/>
          </a:blip>
          <a:srcRect l="20254" r="59868"/>
          <a:stretch/>
        </p:blipFill>
        <p:spPr>
          <a:xfrm>
            <a:off x="4152224" y="3686449"/>
            <a:ext cx="1072400" cy="772900"/>
          </a:xfrm>
          <a:prstGeom prst="rect">
            <a:avLst/>
          </a:prstGeom>
          <a:noFill/>
          <a:ln>
            <a:noFill/>
          </a:ln>
        </p:spPr>
      </p:pic>
      <p:sp>
        <p:nvSpPr>
          <p:cNvPr id="570" name="Shape 570"/>
          <p:cNvSpPr txBox="1"/>
          <p:nvPr/>
        </p:nvSpPr>
        <p:spPr>
          <a:xfrm>
            <a:off x="1284575" y="4448325"/>
            <a:ext cx="6641700" cy="774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Current state s</a:t>
            </a:r>
            <a:r>
              <a:rPr lang="en" sz="1400" b="1" kern="0" baseline="-25000">
                <a:solidFill>
                  <a:srgbClr val="000000"/>
                </a:solidFill>
                <a:latin typeface="Arial"/>
                <a:ea typeface="Arial"/>
                <a:cs typeface="Arial"/>
                <a:sym typeface="Arial"/>
              </a:rPr>
              <a:t>t</a:t>
            </a:r>
            <a:r>
              <a:rPr lang="en" sz="1400" b="1" kern="0">
                <a:solidFill>
                  <a:srgbClr val="000000"/>
                </a:solidFill>
                <a:latin typeface="Arial"/>
                <a:ea typeface="Arial"/>
                <a:cs typeface="Arial"/>
                <a:sym typeface="Arial"/>
              </a:rPr>
              <a:t>: 84x84x4 stack of last 4 frames </a:t>
            </a:r>
          </a:p>
          <a:p>
            <a:pPr eaLnBrk="1" fontAlgn="auto" hangingPunct="1">
              <a:spcBef>
                <a:spcPts val="0"/>
              </a:spcBef>
              <a:spcAft>
                <a:spcPts val="0"/>
              </a:spcAft>
            </a:pPr>
            <a:r>
              <a:rPr lang="en" sz="1400" kern="0">
                <a:solidFill>
                  <a:srgbClr val="000000"/>
                </a:solidFill>
                <a:latin typeface="Arial"/>
                <a:ea typeface="Arial"/>
                <a:cs typeface="Arial"/>
                <a:sym typeface="Arial"/>
              </a:rPr>
              <a:t>(after RGB-&gt;grayscale conversion, downsampling, and cropping)</a:t>
            </a:r>
          </a:p>
        </p:txBody>
      </p:sp>
      <p:sp>
        <p:nvSpPr>
          <p:cNvPr id="571" name="Shape 571"/>
          <p:cNvSpPr/>
          <p:nvPr/>
        </p:nvSpPr>
        <p:spPr>
          <a:xfrm>
            <a:off x="3440450" y="3287739"/>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16 8x8 conv, stride 4</a:t>
            </a:r>
          </a:p>
        </p:txBody>
      </p:sp>
      <p:sp>
        <p:nvSpPr>
          <p:cNvPr id="572" name="Shape 572"/>
          <p:cNvSpPr/>
          <p:nvPr/>
        </p:nvSpPr>
        <p:spPr>
          <a:xfrm>
            <a:off x="3440450" y="2919743"/>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32 4x4 conv, stride 2</a:t>
            </a:r>
          </a:p>
        </p:txBody>
      </p:sp>
      <p:sp>
        <p:nvSpPr>
          <p:cNvPr id="573" name="Shape 573"/>
          <p:cNvSpPr/>
          <p:nvPr/>
        </p:nvSpPr>
        <p:spPr>
          <a:xfrm>
            <a:off x="3440450" y="2551746"/>
            <a:ext cx="2067000" cy="271500"/>
          </a:xfrm>
          <a:prstGeom prst="rect">
            <a:avLst/>
          </a:prstGeom>
          <a:solidFill>
            <a:srgbClr val="D9EAD3"/>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38761D"/>
                </a:solidFill>
                <a:latin typeface="Helvetica Neue Light"/>
                <a:ea typeface="Helvetica Neue Light"/>
                <a:cs typeface="Helvetica Neue Light"/>
                <a:sym typeface="Helvetica Neue Light"/>
              </a:rPr>
              <a:t>FC-256</a:t>
            </a:r>
          </a:p>
        </p:txBody>
      </p:sp>
      <p:sp>
        <p:nvSpPr>
          <p:cNvPr id="574" name="Shape 574"/>
          <p:cNvSpPr/>
          <p:nvPr/>
        </p:nvSpPr>
        <p:spPr>
          <a:xfrm>
            <a:off x="3527450" y="2183750"/>
            <a:ext cx="1827600" cy="271500"/>
          </a:xfrm>
          <a:prstGeom prst="rect">
            <a:avLst/>
          </a:prstGeom>
          <a:solidFill>
            <a:srgbClr val="C9DAF8"/>
          </a:solidFill>
          <a:ln w="19050" cap="flat" cmpd="sng">
            <a:solidFill>
              <a:srgbClr val="1155CC"/>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1155CC"/>
                </a:solidFill>
                <a:latin typeface="Helvetica Neue Light"/>
                <a:ea typeface="Helvetica Neue Light"/>
                <a:cs typeface="Helvetica Neue Light"/>
                <a:sym typeface="Helvetica Neue Light"/>
              </a:rPr>
              <a:t>FC-4 (Q-values)</a:t>
            </a:r>
          </a:p>
        </p:txBody>
      </p:sp>
      <p:pic>
        <p:nvPicPr>
          <p:cNvPr id="575" name="Shape 575"/>
          <p:cNvPicPr preferRelativeResize="0"/>
          <p:nvPr/>
        </p:nvPicPr>
        <p:blipFill>
          <a:blip r:embed="rId4">
            <a:alphaModFix/>
          </a:blip>
          <a:stretch>
            <a:fillRect/>
          </a:stretch>
        </p:blipFill>
        <p:spPr>
          <a:xfrm>
            <a:off x="625376" y="2058901"/>
            <a:ext cx="1005283" cy="271499"/>
          </a:xfrm>
          <a:prstGeom prst="rect">
            <a:avLst/>
          </a:prstGeom>
          <a:noFill/>
          <a:ln>
            <a:noFill/>
          </a:ln>
        </p:spPr>
      </p:pic>
      <p:pic>
        <p:nvPicPr>
          <p:cNvPr id="576" name="Shape 576"/>
          <p:cNvPicPr preferRelativeResize="0"/>
          <p:nvPr/>
        </p:nvPicPr>
        <p:blipFill>
          <a:blip r:embed="rId5">
            <a:alphaModFix/>
          </a:blip>
          <a:stretch>
            <a:fillRect/>
          </a:stretch>
        </p:blipFill>
        <p:spPr>
          <a:xfrm>
            <a:off x="1792475" y="2581796"/>
            <a:ext cx="125274" cy="211400"/>
          </a:xfrm>
          <a:prstGeom prst="rect">
            <a:avLst/>
          </a:prstGeom>
          <a:noFill/>
          <a:ln>
            <a:noFill/>
          </a:ln>
        </p:spPr>
      </p:pic>
      <p:sp>
        <p:nvSpPr>
          <p:cNvPr id="577" name="Shape 577"/>
          <p:cNvSpPr txBox="1"/>
          <p:nvPr/>
        </p:nvSpPr>
        <p:spPr>
          <a:xfrm>
            <a:off x="6848100" y="3943412"/>
            <a:ext cx="2176200" cy="50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Input: state s</a:t>
            </a:r>
            <a:r>
              <a:rPr lang="en" sz="1600" kern="0" baseline="-25000">
                <a:solidFill>
                  <a:srgbClr val="0000FF"/>
                </a:solidFill>
                <a:latin typeface="Arial"/>
                <a:ea typeface="Arial"/>
                <a:cs typeface="Arial"/>
                <a:sym typeface="Arial"/>
              </a:rPr>
              <a:t>t</a:t>
            </a:r>
          </a:p>
        </p:txBody>
      </p:sp>
      <p:cxnSp>
        <p:nvCxnSpPr>
          <p:cNvPr id="578" name="Shape 578"/>
          <p:cNvCxnSpPr/>
          <p:nvPr/>
        </p:nvCxnSpPr>
        <p:spPr>
          <a:xfrm rot="10800000">
            <a:off x="5788500" y="4140225"/>
            <a:ext cx="1059600" cy="0"/>
          </a:xfrm>
          <a:prstGeom prst="straightConnector1">
            <a:avLst/>
          </a:prstGeom>
          <a:noFill/>
          <a:ln w="19050" cap="flat" cmpd="sng">
            <a:solidFill>
              <a:srgbClr val="0000FF"/>
            </a:solidFill>
            <a:prstDash val="solid"/>
            <a:round/>
            <a:headEnd type="none" w="lg" len="lg"/>
            <a:tailEnd type="triangle" w="lg" len="lg"/>
          </a:ln>
        </p:spPr>
      </p:cxnSp>
      <p:sp>
        <p:nvSpPr>
          <p:cNvPr id="579" name="Shape 579"/>
          <p:cNvSpPr txBox="1"/>
          <p:nvPr/>
        </p:nvSpPr>
        <p:spPr>
          <a:xfrm>
            <a:off x="5742425" y="857250"/>
            <a:ext cx="34611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NIPS Workshop 2013; Nature 2015]</a:t>
            </a:r>
          </a:p>
        </p:txBody>
      </p:sp>
      <p:sp>
        <p:nvSpPr>
          <p:cNvPr id="1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16137333"/>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p:nvPr/>
        </p:nvSpPr>
        <p:spPr>
          <a:xfrm>
            <a:off x="486500" y="1995425"/>
            <a:ext cx="6641700" cy="77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                    :</a:t>
            </a:r>
          </a:p>
          <a:p>
            <a:pPr algn="l" eaLnBrk="1" fontAlgn="auto" hangingPunct="1">
              <a:spcBef>
                <a:spcPts val="0"/>
              </a:spcBef>
              <a:spcAft>
                <a:spcPts val="0"/>
              </a:spcAft>
            </a:pPr>
            <a:r>
              <a:rPr lang="en" sz="1600" kern="0">
                <a:solidFill>
                  <a:srgbClr val="000000"/>
                </a:solidFill>
                <a:latin typeface="Arial"/>
                <a:ea typeface="Arial"/>
                <a:cs typeface="Arial"/>
                <a:sym typeface="Arial"/>
              </a:rPr>
              <a:t>neural network </a:t>
            </a:r>
          </a:p>
          <a:p>
            <a:pPr algn="l" eaLnBrk="1" fontAlgn="auto" hangingPunct="1">
              <a:spcBef>
                <a:spcPts val="0"/>
              </a:spcBef>
              <a:spcAft>
                <a:spcPts val="0"/>
              </a:spcAft>
            </a:pPr>
            <a:r>
              <a:rPr lang="en" sz="1600" kern="0">
                <a:solidFill>
                  <a:srgbClr val="000000"/>
                </a:solidFill>
                <a:latin typeface="Arial"/>
                <a:ea typeface="Arial"/>
                <a:cs typeface="Arial"/>
                <a:sym typeface="Arial"/>
              </a:rPr>
              <a:t>with weights</a:t>
            </a:r>
          </a:p>
        </p:txBody>
      </p:sp>
      <p:sp>
        <p:nvSpPr>
          <p:cNvPr id="585" name="Shape 585"/>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Q-network Architecture</a:t>
            </a:r>
          </a:p>
        </p:txBody>
      </p:sp>
      <p:pic>
        <p:nvPicPr>
          <p:cNvPr id="587" name="Shape 587"/>
          <p:cNvPicPr preferRelativeResize="0"/>
          <p:nvPr/>
        </p:nvPicPr>
        <p:blipFill rotWithShape="1">
          <a:blip r:embed="rId3">
            <a:alphaModFix/>
          </a:blip>
          <a:srcRect l="20254" r="59868"/>
          <a:stretch/>
        </p:blipFill>
        <p:spPr>
          <a:xfrm>
            <a:off x="3787249" y="3686449"/>
            <a:ext cx="1072400" cy="772900"/>
          </a:xfrm>
          <a:prstGeom prst="rect">
            <a:avLst/>
          </a:prstGeom>
          <a:noFill/>
          <a:ln>
            <a:noFill/>
          </a:ln>
        </p:spPr>
      </p:pic>
      <p:pic>
        <p:nvPicPr>
          <p:cNvPr id="588" name="Shape 588"/>
          <p:cNvPicPr preferRelativeResize="0"/>
          <p:nvPr/>
        </p:nvPicPr>
        <p:blipFill rotWithShape="1">
          <a:blip r:embed="rId3">
            <a:alphaModFix/>
          </a:blip>
          <a:srcRect l="20254" r="59868"/>
          <a:stretch/>
        </p:blipFill>
        <p:spPr>
          <a:xfrm>
            <a:off x="3905049" y="3686449"/>
            <a:ext cx="1072400" cy="772900"/>
          </a:xfrm>
          <a:prstGeom prst="rect">
            <a:avLst/>
          </a:prstGeom>
          <a:noFill/>
          <a:ln>
            <a:noFill/>
          </a:ln>
        </p:spPr>
      </p:pic>
      <p:pic>
        <p:nvPicPr>
          <p:cNvPr id="589" name="Shape 589"/>
          <p:cNvPicPr preferRelativeResize="0"/>
          <p:nvPr/>
        </p:nvPicPr>
        <p:blipFill rotWithShape="1">
          <a:blip r:embed="rId3">
            <a:alphaModFix/>
          </a:blip>
          <a:srcRect l="20254" r="59868"/>
          <a:stretch/>
        </p:blipFill>
        <p:spPr>
          <a:xfrm>
            <a:off x="4022899" y="3686449"/>
            <a:ext cx="1072400" cy="772900"/>
          </a:xfrm>
          <a:prstGeom prst="rect">
            <a:avLst/>
          </a:prstGeom>
          <a:noFill/>
          <a:ln>
            <a:noFill/>
          </a:ln>
        </p:spPr>
      </p:pic>
      <p:pic>
        <p:nvPicPr>
          <p:cNvPr id="590" name="Shape 590"/>
          <p:cNvPicPr preferRelativeResize="0"/>
          <p:nvPr/>
        </p:nvPicPr>
        <p:blipFill rotWithShape="1">
          <a:blip r:embed="rId3">
            <a:alphaModFix/>
          </a:blip>
          <a:srcRect l="20254" r="59868"/>
          <a:stretch/>
        </p:blipFill>
        <p:spPr>
          <a:xfrm>
            <a:off x="4152224" y="3686449"/>
            <a:ext cx="1072400" cy="772900"/>
          </a:xfrm>
          <a:prstGeom prst="rect">
            <a:avLst/>
          </a:prstGeom>
          <a:noFill/>
          <a:ln>
            <a:noFill/>
          </a:ln>
        </p:spPr>
      </p:pic>
      <p:sp>
        <p:nvSpPr>
          <p:cNvPr id="591" name="Shape 591"/>
          <p:cNvSpPr txBox="1"/>
          <p:nvPr/>
        </p:nvSpPr>
        <p:spPr>
          <a:xfrm>
            <a:off x="1284575" y="4448325"/>
            <a:ext cx="6641700" cy="774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Current state s</a:t>
            </a:r>
            <a:r>
              <a:rPr lang="en" sz="1400" b="1" kern="0" baseline="-25000">
                <a:solidFill>
                  <a:srgbClr val="000000"/>
                </a:solidFill>
                <a:latin typeface="Arial"/>
                <a:ea typeface="Arial"/>
                <a:cs typeface="Arial"/>
                <a:sym typeface="Arial"/>
              </a:rPr>
              <a:t>t</a:t>
            </a:r>
            <a:r>
              <a:rPr lang="en" sz="1400" b="1" kern="0">
                <a:solidFill>
                  <a:srgbClr val="000000"/>
                </a:solidFill>
                <a:latin typeface="Arial"/>
                <a:ea typeface="Arial"/>
                <a:cs typeface="Arial"/>
                <a:sym typeface="Arial"/>
              </a:rPr>
              <a:t>: 84x84x4 stack of last 4 frames </a:t>
            </a:r>
          </a:p>
          <a:p>
            <a:pPr eaLnBrk="1" fontAlgn="auto" hangingPunct="1">
              <a:spcBef>
                <a:spcPts val="0"/>
              </a:spcBef>
              <a:spcAft>
                <a:spcPts val="0"/>
              </a:spcAft>
            </a:pPr>
            <a:r>
              <a:rPr lang="en" sz="1400" kern="0">
                <a:solidFill>
                  <a:srgbClr val="000000"/>
                </a:solidFill>
                <a:latin typeface="Arial"/>
                <a:ea typeface="Arial"/>
                <a:cs typeface="Arial"/>
                <a:sym typeface="Arial"/>
              </a:rPr>
              <a:t>(after RGB-&gt;grayscale conversion, downsampling, and cropping)</a:t>
            </a:r>
          </a:p>
        </p:txBody>
      </p:sp>
      <p:sp>
        <p:nvSpPr>
          <p:cNvPr id="592" name="Shape 592"/>
          <p:cNvSpPr/>
          <p:nvPr/>
        </p:nvSpPr>
        <p:spPr>
          <a:xfrm>
            <a:off x="3440450" y="3287739"/>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16 8x8 conv, stride 4</a:t>
            </a:r>
          </a:p>
        </p:txBody>
      </p:sp>
      <p:sp>
        <p:nvSpPr>
          <p:cNvPr id="593" name="Shape 593"/>
          <p:cNvSpPr/>
          <p:nvPr/>
        </p:nvSpPr>
        <p:spPr>
          <a:xfrm>
            <a:off x="3440450" y="2919743"/>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32 4x4 conv, stride 2</a:t>
            </a:r>
          </a:p>
        </p:txBody>
      </p:sp>
      <p:sp>
        <p:nvSpPr>
          <p:cNvPr id="594" name="Shape 594"/>
          <p:cNvSpPr/>
          <p:nvPr/>
        </p:nvSpPr>
        <p:spPr>
          <a:xfrm>
            <a:off x="3440450" y="2551746"/>
            <a:ext cx="2067000" cy="271500"/>
          </a:xfrm>
          <a:prstGeom prst="rect">
            <a:avLst/>
          </a:prstGeom>
          <a:solidFill>
            <a:srgbClr val="D9EAD3"/>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38761D"/>
                </a:solidFill>
                <a:latin typeface="Helvetica Neue Light"/>
                <a:ea typeface="Helvetica Neue Light"/>
                <a:cs typeface="Helvetica Neue Light"/>
                <a:sym typeface="Helvetica Neue Light"/>
              </a:rPr>
              <a:t>FC-256</a:t>
            </a:r>
          </a:p>
        </p:txBody>
      </p:sp>
      <p:sp>
        <p:nvSpPr>
          <p:cNvPr id="595" name="Shape 595"/>
          <p:cNvSpPr/>
          <p:nvPr/>
        </p:nvSpPr>
        <p:spPr>
          <a:xfrm>
            <a:off x="3527450" y="2183750"/>
            <a:ext cx="1827600" cy="271500"/>
          </a:xfrm>
          <a:prstGeom prst="rect">
            <a:avLst/>
          </a:prstGeom>
          <a:solidFill>
            <a:srgbClr val="C9DAF8"/>
          </a:solidFill>
          <a:ln w="19050" cap="flat" cmpd="sng">
            <a:solidFill>
              <a:srgbClr val="1155CC"/>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1155CC"/>
                </a:solidFill>
                <a:latin typeface="Helvetica Neue Light"/>
                <a:ea typeface="Helvetica Neue Light"/>
                <a:cs typeface="Helvetica Neue Light"/>
                <a:sym typeface="Helvetica Neue Light"/>
              </a:rPr>
              <a:t>FC-4 (Q-values)</a:t>
            </a:r>
          </a:p>
        </p:txBody>
      </p:sp>
      <p:pic>
        <p:nvPicPr>
          <p:cNvPr id="596" name="Shape 596"/>
          <p:cNvPicPr preferRelativeResize="0"/>
          <p:nvPr/>
        </p:nvPicPr>
        <p:blipFill>
          <a:blip r:embed="rId4">
            <a:alphaModFix/>
          </a:blip>
          <a:stretch>
            <a:fillRect/>
          </a:stretch>
        </p:blipFill>
        <p:spPr>
          <a:xfrm>
            <a:off x="625376" y="2058901"/>
            <a:ext cx="1005283" cy="271499"/>
          </a:xfrm>
          <a:prstGeom prst="rect">
            <a:avLst/>
          </a:prstGeom>
          <a:noFill/>
          <a:ln>
            <a:noFill/>
          </a:ln>
        </p:spPr>
      </p:pic>
      <p:pic>
        <p:nvPicPr>
          <p:cNvPr id="597" name="Shape 597"/>
          <p:cNvPicPr preferRelativeResize="0"/>
          <p:nvPr/>
        </p:nvPicPr>
        <p:blipFill>
          <a:blip r:embed="rId5">
            <a:alphaModFix/>
          </a:blip>
          <a:stretch>
            <a:fillRect/>
          </a:stretch>
        </p:blipFill>
        <p:spPr>
          <a:xfrm>
            <a:off x="1792475" y="2581796"/>
            <a:ext cx="125274" cy="211400"/>
          </a:xfrm>
          <a:prstGeom prst="rect">
            <a:avLst/>
          </a:prstGeom>
          <a:noFill/>
          <a:ln>
            <a:noFill/>
          </a:ln>
        </p:spPr>
      </p:pic>
      <p:sp>
        <p:nvSpPr>
          <p:cNvPr id="598" name="Shape 598"/>
          <p:cNvSpPr txBox="1"/>
          <p:nvPr/>
        </p:nvSpPr>
        <p:spPr>
          <a:xfrm>
            <a:off x="6848100" y="2744775"/>
            <a:ext cx="2176200" cy="50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Familiar conv layers, FC layer</a:t>
            </a:r>
          </a:p>
        </p:txBody>
      </p:sp>
      <p:cxnSp>
        <p:nvCxnSpPr>
          <p:cNvPr id="599" name="Shape 599"/>
          <p:cNvCxnSpPr>
            <a:stCxn id="598" idx="1"/>
          </p:cNvCxnSpPr>
          <p:nvPr/>
        </p:nvCxnSpPr>
        <p:spPr>
          <a:xfrm rot="10800000">
            <a:off x="5788500" y="2997225"/>
            <a:ext cx="1059600" cy="0"/>
          </a:xfrm>
          <a:prstGeom prst="straightConnector1">
            <a:avLst/>
          </a:prstGeom>
          <a:noFill/>
          <a:ln w="19050" cap="flat" cmpd="sng">
            <a:solidFill>
              <a:srgbClr val="0000FF"/>
            </a:solidFill>
            <a:prstDash val="solid"/>
            <a:round/>
            <a:headEnd type="none" w="lg" len="lg"/>
            <a:tailEnd type="triangle" w="lg" len="lg"/>
          </a:ln>
        </p:spPr>
      </p:cxnSp>
      <p:sp>
        <p:nvSpPr>
          <p:cNvPr id="600" name="Shape 600"/>
          <p:cNvSpPr txBox="1"/>
          <p:nvPr/>
        </p:nvSpPr>
        <p:spPr>
          <a:xfrm>
            <a:off x="5742425" y="857250"/>
            <a:ext cx="34611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NIPS Workshop 2013; Nature 2015]</a:t>
            </a:r>
          </a:p>
        </p:txBody>
      </p:sp>
      <p:sp>
        <p:nvSpPr>
          <p:cNvPr id="1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0572225"/>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Shape 605"/>
          <p:cNvSpPr txBox="1"/>
          <p:nvPr/>
        </p:nvSpPr>
        <p:spPr>
          <a:xfrm>
            <a:off x="486500" y="1995425"/>
            <a:ext cx="6641700" cy="77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                    :</a:t>
            </a:r>
          </a:p>
          <a:p>
            <a:pPr algn="l" eaLnBrk="1" fontAlgn="auto" hangingPunct="1">
              <a:spcBef>
                <a:spcPts val="0"/>
              </a:spcBef>
              <a:spcAft>
                <a:spcPts val="0"/>
              </a:spcAft>
            </a:pPr>
            <a:r>
              <a:rPr lang="en" sz="1600" kern="0">
                <a:solidFill>
                  <a:srgbClr val="000000"/>
                </a:solidFill>
                <a:latin typeface="Arial"/>
                <a:ea typeface="Arial"/>
                <a:cs typeface="Arial"/>
                <a:sym typeface="Arial"/>
              </a:rPr>
              <a:t>neural network </a:t>
            </a:r>
          </a:p>
          <a:p>
            <a:pPr algn="l" eaLnBrk="1" fontAlgn="auto" hangingPunct="1">
              <a:spcBef>
                <a:spcPts val="0"/>
              </a:spcBef>
              <a:spcAft>
                <a:spcPts val="0"/>
              </a:spcAft>
            </a:pPr>
            <a:r>
              <a:rPr lang="en" sz="1600" kern="0">
                <a:solidFill>
                  <a:srgbClr val="000000"/>
                </a:solidFill>
                <a:latin typeface="Arial"/>
                <a:ea typeface="Arial"/>
                <a:cs typeface="Arial"/>
                <a:sym typeface="Arial"/>
              </a:rPr>
              <a:t>with weights</a:t>
            </a:r>
          </a:p>
        </p:txBody>
      </p:sp>
      <p:sp>
        <p:nvSpPr>
          <p:cNvPr id="606" name="Shape 606"/>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Q-network Architecture</a:t>
            </a:r>
          </a:p>
        </p:txBody>
      </p:sp>
      <p:pic>
        <p:nvPicPr>
          <p:cNvPr id="608" name="Shape 608"/>
          <p:cNvPicPr preferRelativeResize="0"/>
          <p:nvPr/>
        </p:nvPicPr>
        <p:blipFill rotWithShape="1">
          <a:blip r:embed="rId3">
            <a:alphaModFix/>
          </a:blip>
          <a:srcRect l="20254" r="59868"/>
          <a:stretch/>
        </p:blipFill>
        <p:spPr>
          <a:xfrm>
            <a:off x="3787249" y="3686449"/>
            <a:ext cx="1072400" cy="772900"/>
          </a:xfrm>
          <a:prstGeom prst="rect">
            <a:avLst/>
          </a:prstGeom>
          <a:noFill/>
          <a:ln>
            <a:noFill/>
          </a:ln>
        </p:spPr>
      </p:pic>
      <p:pic>
        <p:nvPicPr>
          <p:cNvPr id="609" name="Shape 609"/>
          <p:cNvPicPr preferRelativeResize="0"/>
          <p:nvPr/>
        </p:nvPicPr>
        <p:blipFill rotWithShape="1">
          <a:blip r:embed="rId3">
            <a:alphaModFix/>
          </a:blip>
          <a:srcRect l="20254" r="59868"/>
          <a:stretch/>
        </p:blipFill>
        <p:spPr>
          <a:xfrm>
            <a:off x="3905049" y="3686449"/>
            <a:ext cx="1072400" cy="772900"/>
          </a:xfrm>
          <a:prstGeom prst="rect">
            <a:avLst/>
          </a:prstGeom>
          <a:noFill/>
          <a:ln>
            <a:noFill/>
          </a:ln>
        </p:spPr>
      </p:pic>
      <p:pic>
        <p:nvPicPr>
          <p:cNvPr id="610" name="Shape 610"/>
          <p:cNvPicPr preferRelativeResize="0"/>
          <p:nvPr/>
        </p:nvPicPr>
        <p:blipFill rotWithShape="1">
          <a:blip r:embed="rId3">
            <a:alphaModFix/>
          </a:blip>
          <a:srcRect l="20254" r="59868"/>
          <a:stretch/>
        </p:blipFill>
        <p:spPr>
          <a:xfrm>
            <a:off x="4022899" y="3686449"/>
            <a:ext cx="1072400" cy="772900"/>
          </a:xfrm>
          <a:prstGeom prst="rect">
            <a:avLst/>
          </a:prstGeom>
          <a:noFill/>
          <a:ln>
            <a:noFill/>
          </a:ln>
        </p:spPr>
      </p:pic>
      <p:pic>
        <p:nvPicPr>
          <p:cNvPr id="611" name="Shape 611"/>
          <p:cNvPicPr preferRelativeResize="0"/>
          <p:nvPr/>
        </p:nvPicPr>
        <p:blipFill rotWithShape="1">
          <a:blip r:embed="rId3">
            <a:alphaModFix/>
          </a:blip>
          <a:srcRect l="20254" r="59868"/>
          <a:stretch/>
        </p:blipFill>
        <p:spPr>
          <a:xfrm>
            <a:off x="4152224" y="3686449"/>
            <a:ext cx="1072400" cy="772900"/>
          </a:xfrm>
          <a:prstGeom prst="rect">
            <a:avLst/>
          </a:prstGeom>
          <a:noFill/>
          <a:ln>
            <a:noFill/>
          </a:ln>
        </p:spPr>
      </p:pic>
      <p:sp>
        <p:nvSpPr>
          <p:cNvPr id="612" name="Shape 612"/>
          <p:cNvSpPr txBox="1"/>
          <p:nvPr/>
        </p:nvSpPr>
        <p:spPr>
          <a:xfrm>
            <a:off x="1284575" y="4448325"/>
            <a:ext cx="6641700" cy="774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Current state s</a:t>
            </a:r>
            <a:r>
              <a:rPr lang="en" sz="1400" b="1" kern="0" baseline="-25000">
                <a:solidFill>
                  <a:srgbClr val="000000"/>
                </a:solidFill>
                <a:latin typeface="Arial"/>
                <a:ea typeface="Arial"/>
                <a:cs typeface="Arial"/>
                <a:sym typeface="Arial"/>
              </a:rPr>
              <a:t>t</a:t>
            </a:r>
            <a:r>
              <a:rPr lang="en" sz="1400" b="1" kern="0">
                <a:solidFill>
                  <a:srgbClr val="000000"/>
                </a:solidFill>
                <a:latin typeface="Arial"/>
                <a:ea typeface="Arial"/>
                <a:cs typeface="Arial"/>
                <a:sym typeface="Arial"/>
              </a:rPr>
              <a:t>: 84x84x4 stack of last 4 frames </a:t>
            </a:r>
          </a:p>
          <a:p>
            <a:pPr eaLnBrk="1" fontAlgn="auto" hangingPunct="1">
              <a:spcBef>
                <a:spcPts val="0"/>
              </a:spcBef>
              <a:spcAft>
                <a:spcPts val="0"/>
              </a:spcAft>
            </a:pPr>
            <a:r>
              <a:rPr lang="en" sz="1400" kern="0">
                <a:solidFill>
                  <a:srgbClr val="000000"/>
                </a:solidFill>
                <a:latin typeface="Arial"/>
                <a:ea typeface="Arial"/>
                <a:cs typeface="Arial"/>
                <a:sym typeface="Arial"/>
              </a:rPr>
              <a:t>(after RGB-&gt;grayscale conversion, downsampling, and cropping)</a:t>
            </a:r>
          </a:p>
        </p:txBody>
      </p:sp>
      <p:sp>
        <p:nvSpPr>
          <p:cNvPr id="613" name="Shape 613"/>
          <p:cNvSpPr/>
          <p:nvPr/>
        </p:nvSpPr>
        <p:spPr>
          <a:xfrm>
            <a:off x="3440450" y="3287739"/>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16 8x8 conv, stride 4</a:t>
            </a:r>
          </a:p>
        </p:txBody>
      </p:sp>
      <p:sp>
        <p:nvSpPr>
          <p:cNvPr id="614" name="Shape 614"/>
          <p:cNvSpPr/>
          <p:nvPr/>
        </p:nvSpPr>
        <p:spPr>
          <a:xfrm>
            <a:off x="3440450" y="2919743"/>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32 4x4 conv, stride 2</a:t>
            </a:r>
          </a:p>
        </p:txBody>
      </p:sp>
      <p:sp>
        <p:nvSpPr>
          <p:cNvPr id="615" name="Shape 615"/>
          <p:cNvSpPr/>
          <p:nvPr/>
        </p:nvSpPr>
        <p:spPr>
          <a:xfrm>
            <a:off x="3440450" y="2551746"/>
            <a:ext cx="2067000" cy="271500"/>
          </a:xfrm>
          <a:prstGeom prst="rect">
            <a:avLst/>
          </a:prstGeom>
          <a:solidFill>
            <a:srgbClr val="D9EAD3"/>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38761D"/>
                </a:solidFill>
                <a:latin typeface="Helvetica Neue Light"/>
                <a:ea typeface="Helvetica Neue Light"/>
                <a:cs typeface="Helvetica Neue Light"/>
                <a:sym typeface="Helvetica Neue Light"/>
              </a:rPr>
              <a:t>FC-256</a:t>
            </a:r>
          </a:p>
        </p:txBody>
      </p:sp>
      <p:sp>
        <p:nvSpPr>
          <p:cNvPr id="616" name="Shape 616"/>
          <p:cNvSpPr/>
          <p:nvPr/>
        </p:nvSpPr>
        <p:spPr>
          <a:xfrm>
            <a:off x="3527450" y="2183750"/>
            <a:ext cx="1827600" cy="271500"/>
          </a:xfrm>
          <a:prstGeom prst="rect">
            <a:avLst/>
          </a:prstGeom>
          <a:solidFill>
            <a:srgbClr val="C9DAF8"/>
          </a:solidFill>
          <a:ln w="19050" cap="flat" cmpd="sng">
            <a:solidFill>
              <a:srgbClr val="1155CC"/>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1155CC"/>
                </a:solidFill>
                <a:latin typeface="Helvetica Neue Light"/>
                <a:ea typeface="Helvetica Neue Light"/>
                <a:cs typeface="Helvetica Neue Light"/>
                <a:sym typeface="Helvetica Neue Light"/>
              </a:rPr>
              <a:t>FC-4 (Q-values)</a:t>
            </a:r>
          </a:p>
        </p:txBody>
      </p:sp>
      <p:pic>
        <p:nvPicPr>
          <p:cNvPr id="617" name="Shape 617"/>
          <p:cNvPicPr preferRelativeResize="0"/>
          <p:nvPr/>
        </p:nvPicPr>
        <p:blipFill>
          <a:blip r:embed="rId4">
            <a:alphaModFix/>
          </a:blip>
          <a:stretch>
            <a:fillRect/>
          </a:stretch>
        </p:blipFill>
        <p:spPr>
          <a:xfrm>
            <a:off x="625376" y="2058901"/>
            <a:ext cx="1005283" cy="271499"/>
          </a:xfrm>
          <a:prstGeom prst="rect">
            <a:avLst/>
          </a:prstGeom>
          <a:noFill/>
          <a:ln>
            <a:noFill/>
          </a:ln>
        </p:spPr>
      </p:pic>
      <p:pic>
        <p:nvPicPr>
          <p:cNvPr id="618" name="Shape 618"/>
          <p:cNvPicPr preferRelativeResize="0"/>
          <p:nvPr/>
        </p:nvPicPr>
        <p:blipFill>
          <a:blip r:embed="rId5">
            <a:alphaModFix/>
          </a:blip>
          <a:stretch>
            <a:fillRect/>
          </a:stretch>
        </p:blipFill>
        <p:spPr>
          <a:xfrm>
            <a:off x="1792475" y="2581796"/>
            <a:ext cx="125274" cy="211400"/>
          </a:xfrm>
          <a:prstGeom prst="rect">
            <a:avLst/>
          </a:prstGeom>
          <a:noFill/>
          <a:ln>
            <a:noFill/>
          </a:ln>
        </p:spPr>
      </p:pic>
      <p:sp>
        <p:nvSpPr>
          <p:cNvPr id="619" name="Shape 619"/>
          <p:cNvSpPr txBox="1"/>
          <p:nvPr/>
        </p:nvSpPr>
        <p:spPr>
          <a:xfrm>
            <a:off x="6848100" y="2058975"/>
            <a:ext cx="2176200" cy="50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Last FC layer has 4-d output (if 4 actions), corresponding to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 a</a:t>
            </a:r>
            <a:r>
              <a:rPr lang="en" sz="1400" kern="0" baseline="-25000">
                <a:solidFill>
                  <a:srgbClr val="0000FF"/>
                </a:solidFill>
                <a:latin typeface="Arial"/>
                <a:ea typeface="Arial"/>
                <a:cs typeface="Arial"/>
                <a:sym typeface="Arial"/>
              </a:rPr>
              <a:t>1</a:t>
            </a:r>
            <a:r>
              <a:rPr lang="en" sz="1400" kern="0">
                <a:solidFill>
                  <a:srgbClr val="0000FF"/>
                </a:solidFill>
                <a:latin typeface="Arial"/>
                <a:ea typeface="Arial"/>
                <a:cs typeface="Arial"/>
                <a:sym typeface="Arial"/>
              </a:rPr>
              <a:t>),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 a</a:t>
            </a:r>
            <a:r>
              <a:rPr lang="en" sz="1400" kern="0" baseline="-25000">
                <a:solidFill>
                  <a:srgbClr val="0000FF"/>
                </a:solidFill>
                <a:latin typeface="Arial"/>
                <a:ea typeface="Arial"/>
                <a:cs typeface="Arial"/>
                <a:sym typeface="Arial"/>
              </a:rPr>
              <a:t>2</a:t>
            </a:r>
            <a:r>
              <a:rPr lang="en" sz="1400" kern="0">
                <a:solidFill>
                  <a:srgbClr val="0000FF"/>
                </a:solidFill>
                <a:latin typeface="Arial"/>
                <a:ea typeface="Arial"/>
                <a:cs typeface="Arial"/>
                <a:sym typeface="Arial"/>
              </a:rPr>
              <a:t>),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 a</a:t>
            </a:r>
            <a:r>
              <a:rPr lang="en" sz="1400" kern="0" baseline="-25000">
                <a:solidFill>
                  <a:srgbClr val="0000FF"/>
                </a:solidFill>
                <a:latin typeface="Arial"/>
                <a:ea typeface="Arial"/>
                <a:cs typeface="Arial"/>
                <a:sym typeface="Arial"/>
              </a:rPr>
              <a:t>3</a:t>
            </a:r>
            <a:r>
              <a:rPr lang="en" sz="1400" kern="0">
                <a:solidFill>
                  <a:srgbClr val="0000FF"/>
                </a:solidFill>
                <a:latin typeface="Arial"/>
                <a:ea typeface="Arial"/>
                <a:cs typeface="Arial"/>
                <a:sym typeface="Arial"/>
              </a:rPr>
              <a:t>),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,a</a:t>
            </a:r>
            <a:r>
              <a:rPr lang="en" sz="1400" kern="0" baseline="-25000">
                <a:solidFill>
                  <a:srgbClr val="0000FF"/>
                </a:solidFill>
                <a:latin typeface="Arial"/>
                <a:ea typeface="Arial"/>
                <a:cs typeface="Arial"/>
                <a:sym typeface="Arial"/>
              </a:rPr>
              <a:t>4</a:t>
            </a:r>
            <a:r>
              <a:rPr lang="en" sz="1400" kern="0">
                <a:solidFill>
                  <a:srgbClr val="0000FF"/>
                </a:solidFill>
                <a:latin typeface="Arial"/>
                <a:ea typeface="Arial"/>
                <a:cs typeface="Arial"/>
                <a:sym typeface="Arial"/>
              </a:rPr>
              <a:t>)</a:t>
            </a:r>
          </a:p>
        </p:txBody>
      </p:sp>
      <p:cxnSp>
        <p:nvCxnSpPr>
          <p:cNvPr id="620" name="Shape 620"/>
          <p:cNvCxnSpPr>
            <a:stCxn id="619" idx="1"/>
          </p:cNvCxnSpPr>
          <p:nvPr/>
        </p:nvCxnSpPr>
        <p:spPr>
          <a:xfrm rot="10800000">
            <a:off x="5788500" y="2311425"/>
            <a:ext cx="1059600" cy="0"/>
          </a:xfrm>
          <a:prstGeom prst="straightConnector1">
            <a:avLst/>
          </a:prstGeom>
          <a:noFill/>
          <a:ln w="19050" cap="flat" cmpd="sng">
            <a:solidFill>
              <a:srgbClr val="0000FF"/>
            </a:solidFill>
            <a:prstDash val="solid"/>
            <a:round/>
            <a:headEnd type="none" w="lg" len="lg"/>
            <a:tailEnd type="triangle" w="lg" len="lg"/>
          </a:ln>
        </p:spPr>
      </p:cxnSp>
      <p:sp>
        <p:nvSpPr>
          <p:cNvPr id="621" name="Shape 621"/>
          <p:cNvSpPr txBox="1"/>
          <p:nvPr/>
        </p:nvSpPr>
        <p:spPr>
          <a:xfrm>
            <a:off x="5742425" y="857250"/>
            <a:ext cx="34611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NIPS Workshop 2013; Nature 2015]</a:t>
            </a:r>
          </a:p>
        </p:txBody>
      </p:sp>
      <p:sp>
        <p:nvSpPr>
          <p:cNvPr id="1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3980969"/>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p:nvPr/>
        </p:nvSpPr>
        <p:spPr>
          <a:xfrm>
            <a:off x="486500" y="1995425"/>
            <a:ext cx="6641700" cy="77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                    :</a:t>
            </a:r>
          </a:p>
          <a:p>
            <a:pPr algn="l" eaLnBrk="1" fontAlgn="auto" hangingPunct="1">
              <a:spcBef>
                <a:spcPts val="0"/>
              </a:spcBef>
              <a:spcAft>
                <a:spcPts val="0"/>
              </a:spcAft>
            </a:pPr>
            <a:r>
              <a:rPr lang="en" sz="1600" kern="0">
                <a:solidFill>
                  <a:srgbClr val="000000"/>
                </a:solidFill>
                <a:latin typeface="Arial"/>
                <a:ea typeface="Arial"/>
                <a:cs typeface="Arial"/>
                <a:sym typeface="Arial"/>
              </a:rPr>
              <a:t>neural network </a:t>
            </a:r>
          </a:p>
          <a:p>
            <a:pPr algn="l" eaLnBrk="1" fontAlgn="auto" hangingPunct="1">
              <a:spcBef>
                <a:spcPts val="0"/>
              </a:spcBef>
              <a:spcAft>
                <a:spcPts val="0"/>
              </a:spcAft>
            </a:pPr>
            <a:r>
              <a:rPr lang="en" sz="1600" kern="0">
                <a:solidFill>
                  <a:srgbClr val="000000"/>
                </a:solidFill>
                <a:latin typeface="Arial"/>
                <a:ea typeface="Arial"/>
                <a:cs typeface="Arial"/>
                <a:sym typeface="Arial"/>
              </a:rPr>
              <a:t>with weights</a:t>
            </a:r>
          </a:p>
        </p:txBody>
      </p:sp>
      <p:sp>
        <p:nvSpPr>
          <p:cNvPr id="627" name="Shape 627"/>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Q-network Architecture</a:t>
            </a:r>
          </a:p>
        </p:txBody>
      </p:sp>
      <p:pic>
        <p:nvPicPr>
          <p:cNvPr id="629" name="Shape 629"/>
          <p:cNvPicPr preferRelativeResize="0"/>
          <p:nvPr/>
        </p:nvPicPr>
        <p:blipFill rotWithShape="1">
          <a:blip r:embed="rId3">
            <a:alphaModFix/>
          </a:blip>
          <a:srcRect l="20254" r="59868"/>
          <a:stretch/>
        </p:blipFill>
        <p:spPr>
          <a:xfrm>
            <a:off x="3787249" y="3686449"/>
            <a:ext cx="1072400" cy="772900"/>
          </a:xfrm>
          <a:prstGeom prst="rect">
            <a:avLst/>
          </a:prstGeom>
          <a:noFill/>
          <a:ln>
            <a:noFill/>
          </a:ln>
        </p:spPr>
      </p:pic>
      <p:pic>
        <p:nvPicPr>
          <p:cNvPr id="630" name="Shape 630"/>
          <p:cNvPicPr preferRelativeResize="0"/>
          <p:nvPr/>
        </p:nvPicPr>
        <p:blipFill rotWithShape="1">
          <a:blip r:embed="rId3">
            <a:alphaModFix/>
          </a:blip>
          <a:srcRect l="20254" r="59868"/>
          <a:stretch/>
        </p:blipFill>
        <p:spPr>
          <a:xfrm>
            <a:off x="3905049" y="3686449"/>
            <a:ext cx="1072400" cy="772900"/>
          </a:xfrm>
          <a:prstGeom prst="rect">
            <a:avLst/>
          </a:prstGeom>
          <a:noFill/>
          <a:ln>
            <a:noFill/>
          </a:ln>
        </p:spPr>
      </p:pic>
      <p:pic>
        <p:nvPicPr>
          <p:cNvPr id="631" name="Shape 631"/>
          <p:cNvPicPr preferRelativeResize="0"/>
          <p:nvPr/>
        </p:nvPicPr>
        <p:blipFill rotWithShape="1">
          <a:blip r:embed="rId3">
            <a:alphaModFix/>
          </a:blip>
          <a:srcRect l="20254" r="59868"/>
          <a:stretch/>
        </p:blipFill>
        <p:spPr>
          <a:xfrm>
            <a:off x="4022899" y="3686449"/>
            <a:ext cx="1072400" cy="772900"/>
          </a:xfrm>
          <a:prstGeom prst="rect">
            <a:avLst/>
          </a:prstGeom>
          <a:noFill/>
          <a:ln>
            <a:noFill/>
          </a:ln>
        </p:spPr>
      </p:pic>
      <p:pic>
        <p:nvPicPr>
          <p:cNvPr id="632" name="Shape 632"/>
          <p:cNvPicPr preferRelativeResize="0"/>
          <p:nvPr/>
        </p:nvPicPr>
        <p:blipFill rotWithShape="1">
          <a:blip r:embed="rId3">
            <a:alphaModFix/>
          </a:blip>
          <a:srcRect l="20254" r="59868"/>
          <a:stretch/>
        </p:blipFill>
        <p:spPr>
          <a:xfrm>
            <a:off x="4152224" y="3686449"/>
            <a:ext cx="1072400" cy="772900"/>
          </a:xfrm>
          <a:prstGeom prst="rect">
            <a:avLst/>
          </a:prstGeom>
          <a:noFill/>
          <a:ln>
            <a:noFill/>
          </a:ln>
        </p:spPr>
      </p:pic>
      <p:sp>
        <p:nvSpPr>
          <p:cNvPr id="633" name="Shape 633"/>
          <p:cNvSpPr txBox="1"/>
          <p:nvPr/>
        </p:nvSpPr>
        <p:spPr>
          <a:xfrm>
            <a:off x="1284575" y="4448325"/>
            <a:ext cx="6641700" cy="774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Current state s</a:t>
            </a:r>
            <a:r>
              <a:rPr lang="en" sz="1400" b="1" kern="0" baseline="-25000">
                <a:solidFill>
                  <a:srgbClr val="000000"/>
                </a:solidFill>
                <a:latin typeface="Arial"/>
                <a:ea typeface="Arial"/>
                <a:cs typeface="Arial"/>
                <a:sym typeface="Arial"/>
              </a:rPr>
              <a:t>t</a:t>
            </a:r>
            <a:r>
              <a:rPr lang="en" sz="1400" b="1" kern="0">
                <a:solidFill>
                  <a:srgbClr val="000000"/>
                </a:solidFill>
                <a:latin typeface="Arial"/>
                <a:ea typeface="Arial"/>
                <a:cs typeface="Arial"/>
                <a:sym typeface="Arial"/>
              </a:rPr>
              <a:t>: 84x84x4 stack of last 4 frames </a:t>
            </a:r>
          </a:p>
          <a:p>
            <a:pPr eaLnBrk="1" fontAlgn="auto" hangingPunct="1">
              <a:spcBef>
                <a:spcPts val="0"/>
              </a:spcBef>
              <a:spcAft>
                <a:spcPts val="0"/>
              </a:spcAft>
            </a:pPr>
            <a:r>
              <a:rPr lang="en" sz="1400" kern="0">
                <a:solidFill>
                  <a:srgbClr val="000000"/>
                </a:solidFill>
                <a:latin typeface="Arial"/>
                <a:ea typeface="Arial"/>
                <a:cs typeface="Arial"/>
                <a:sym typeface="Arial"/>
              </a:rPr>
              <a:t>(after RGB-&gt;grayscale conversion, downsampling, and cropping)</a:t>
            </a:r>
          </a:p>
        </p:txBody>
      </p:sp>
      <p:sp>
        <p:nvSpPr>
          <p:cNvPr id="634" name="Shape 634"/>
          <p:cNvSpPr/>
          <p:nvPr/>
        </p:nvSpPr>
        <p:spPr>
          <a:xfrm>
            <a:off x="3440450" y="3287739"/>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16 8x8 conv, stride 4</a:t>
            </a:r>
          </a:p>
        </p:txBody>
      </p:sp>
      <p:sp>
        <p:nvSpPr>
          <p:cNvPr id="635" name="Shape 635"/>
          <p:cNvSpPr/>
          <p:nvPr/>
        </p:nvSpPr>
        <p:spPr>
          <a:xfrm>
            <a:off x="3440450" y="2919743"/>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32 4x4 conv, stride 2</a:t>
            </a:r>
          </a:p>
        </p:txBody>
      </p:sp>
      <p:sp>
        <p:nvSpPr>
          <p:cNvPr id="636" name="Shape 636"/>
          <p:cNvSpPr/>
          <p:nvPr/>
        </p:nvSpPr>
        <p:spPr>
          <a:xfrm>
            <a:off x="3440450" y="2551746"/>
            <a:ext cx="2067000" cy="271500"/>
          </a:xfrm>
          <a:prstGeom prst="rect">
            <a:avLst/>
          </a:prstGeom>
          <a:solidFill>
            <a:srgbClr val="D9EAD3"/>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38761D"/>
                </a:solidFill>
                <a:latin typeface="Helvetica Neue Light"/>
                <a:ea typeface="Helvetica Neue Light"/>
                <a:cs typeface="Helvetica Neue Light"/>
                <a:sym typeface="Helvetica Neue Light"/>
              </a:rPr>
              <a:t>FC-256</a:t>
            </a:r>
          </a:p>
        </p:txBody>
      </p:sp>
      <p:sp>
        <p:nvSpPr>
          <p:cNvPr id="637" name="Shape 637"/>
          <p:cNvSpPr/>
          <p:nvPr/>
        </p:nvSpPr>
        <p:spPr>
          <a:xfrm>
            <a:off x="3527450" y="2183750"/>
            <a:ext cx="1827600" cy="271500"/>
          </a:xfrm>
          <a:prstGeom prst="rect">
            <a:avLst/>
          </a:prstGeom>
          <a:solidFill>
            <a:srgbClr val="C9DAF8"/>
          </a:solidFill>
          <a:ln w="19050" cap="flat" cmpd="sng">
            <a:solidFill>
              <a:srgbClr val="1155CC"/>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1155CC"/>
                </a:solidFill>
                <a:latin typeface="Helvetica Neue Light"/>
                <a:ea typeface="Helvetica Neue Light"/>
                <a:cs typeface="Helvetica Neue Light"/>
                <a:sym typeface="Helvetica Neue Light"/>
              </a:rPr>
              <a:t>FC-4 (Q-values)</a:t>
            </a:r>
          </a:p>
        </p:txBody>
      </p:sp>
      <p:pic>
        <p:nvPicPr>
          <p:cNvPr id="638" name="Shape 638"/>
          <p:cNvPicPr preferRelativeResize="0"/>
          <p:nvPr/>
        </p:nvPicPr>
        <p:blipFill>
          <a:blip r:embed="rId4">
            <a:alphaModFix/>
          </a:blip>
          <a:stretch>
            <a:fillRect/>
          </a:stretch>
        </p:blipFill>
        <p:spPr>
          <a:xfrm>
            <a:off x="625376" y="2058901"/>
            <a:ext cx="1005283" cy="271499"/>
          </a:xfrm>
          <a:prstGeom prst="rect">
            <a:avLst/>
          </a:prstGeom>
          <a:noFill/>
          <a:ln>
            <a:noFill/>
          </a:ln>
        </p:spPr>
      </p:pic>
      <p:pic>
        <p:nvPicPr>
          <p:cNvPr id="639" name="Shape 639"/>
          <p:cNvPicPr preferRelativeResize="0"/>
          <p:nvPr/>
        </p:nvPicPr>
        <p:blipFill>
          <a:blip r:embed="rId5">
            <a:alphaModFix/>
          </a:blip>
          <a:stretch>
            <a:fillRect/>
          </a:stretch>
        </p:blipFill>
        <p:spPr>
          <a:xfrm>
            <a:off x="1792475" y="2581796"/>
            <a:ext cx="125274" cy="211400"/>
          </a:xfrm>
          <a:prstGeom prst="rect">
            <a:avLst/>
          </a:prstGeom>
          <a:noFill/>
          <a:ln>
            <a:noFill/>
          </a:ln>
        </p:spPr>
      </p:pic>
      <p:sp>
        <p:nvSpPr>
          <p:cNvPr id="640" name="Shape 640"/>
          <p:cNvSpPr txBox="1"/>
          <p:nvPr/>
        </p:nvSpPr>
        <p:spPr>
          <a:xfrm>
            <a:off x="6848100" y="2058975"/>
            <a:ext cx="2176200" cy="50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Last FC layer has 4-d output (if 4 actions), corresponding to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 a</a:t>
            </a:r>
            <a:r>
              <a:rPr lang="en" sz="1400" kern="0" baseline="-25000">
                <a:solidFill>
                  <a:srgbClr val="0000FF"/>
                </a:solidFill>
                <a:latin typeface="Arial"/>
                <a:ea typeface="Arial"/>
                <a:cs typeface="Arial"/>
                <a:sym typeface="Arial"/>
              </a:rPr>
              <a:t>1</a:t>
            </a:r>
            <a:r>
              <a:rPr lang="en" sz="1400" kern="0">
                <a:solidFill>
                  <a:srgbClr val="0000FF"/>
                </a:solidFill>
                <a:latin typeface="Arial"/>
                <a:ea typeface="Arial"/>
                <a:cs typeface="Arial"/>
                <a:sym typeface="Arial"/>
              </a:rPr>
              <a:t>),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 a</a:t>
            </a:r>
            <a:r>
              <a:rPr lang="en" sz="1400" kern="0" baseline="-25000">
                <a:solidFill>
                  <a:srgbClr val="0000FF"/>
                </a:solidFill>
                <a:latin typeface="Arial"/>
                <a:ea typeface="Arial"/>
                <a:cs typeface="Arial"/>
                <a:sym typeface="Arial"/>
              </a:rPr>
              <a:t>2</a:t>
            </a:r>
            <a:r>
              <a:rPr lang="en" sz="1400" kern="0">
                <a:solidFill>
                  <a:srgbClr val="0000FF"/>
                </a:solidFill>
                <a:latin typeface="Arial"/>
                <a:ea typeface="Arial"/>
                <a:cs typeface="Arial"/>
                <a:sym typeface="Arial"/>
              </a:rPr>
              <a:t>),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 a</a:t>
            </a:r>
            <a:r>
              <a:rPr lang="en" sz="1400" kern="0" baseline="-25000">
                <a:solidFill>
                  <a:srgbClr val="0000FF"/>
                </a:solidFill>
                <a:latin typeface="Arial"/>
                <a:ea typeface="Arial"/>
                <a:cs typeface="Arial"/>
                <a:sym typeface="Arial"/>
              </a:rPr>
              <a:t>3</a:t>
            </a:r>
            <a:r>
              <a:rPr lang="en" sz="1400" kern="0">
                <a:solidFill>
                  <a:srgbClr val="0000FF"/>
                </a:solidFill>
                <a:latin typeface="Arial"/>
                <a:ea typeface="Arial"/>
                <a:cs typeface="Arial"/>
                <a:sym typeface="Arial"/>
              </a:rPr>
              <a:t>),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,a</a:t>
            </a:r>
            <a:r>
              <a:rPr lang="en" sz="1400" kern="0" baseline="-25000">
                <a:solidFill>
                  <a:srgbClr val="0000FF"/>
                </a:solidFill>
                <a:latin typeface="Arial"/>
                <a:ea typeface="Arial"/>
                <a:cs typeface="Arial"/>
                <a:sym typeface="Arial"/>
              </a:rPr>
              <a:t>4</a:t>
            </a:r>
            <a:r>
              <a:rPr lang="en" sz="1400" kern="0">
                <a:solidFill>
                  <a:srgbClr val="0000FF"/>
                </a:solidFill>
                <a:latin typeface="Arial"/>
                <a:ea typeface="Arial"/>
                <a:cs typeface="Arial"/>
                <a:sym typeface="Arial"/>
              </a:rPr>
              <a:t>)</a:t>
            </a:r>
          </a:p>
        </p:txBody>
      </p:sp>
      <p:cxnSp>
        <p:nvCxnSpPr>
          <p:cNvPr id="641" name="Shape 641"/>
          <p:cNvCxnSpPr>
            <a:stCxn id="640" idx="1"/>
          </p:cNvCxnSpPr>
          <p:nvPr/>
        </p:nvCxnSpPr>
        <p:spPr>
          <a:xfrm rot="10800000">
            <a:off x="5788500" y="2311425"/>
            <a:ext cx="1059600" cy="0"/>
          </a:xfrm>
          <a:prstGeom prst="straightConnector1">
            <a:avLst/>
          </a:prstGeom>
          <a:noFill/>
          <a:ln w="19050" cap="flat" cmpd="sng">
            <a:solidFill>
              <a:srgbClr val="0000FF"/>
            </a:solidFill>
            <a:prstDash val="solid"/>
            <a:round/>
            <a:headEnd type="none" w="lg" len="lg"/>
            <a:tailEnd type="triangle" w="lg" len="lg"/>
          </a:ln>
        </p:spPr>
      </p:cxnSp>
      <p:sp>
        <p:nvSpPr>
          <p:cNvPr id="642" name="Shape 642"/>
          <p:cNvSpPr txBox="1"/>
          <p:nvPr/>
        </p:nvSpPr>
        <p:spPr>
          <a:xfrm>
            <a:off x="5910825" y="3483037"/>
            <a:ext cx="3075600" cy="50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FF0000"/>
                </a:solidFill>
                <a:latin typeface="Arial"/>
                <a:ea typeface="Arial"/>
                <a:cs typeface="Arial"/>
                <a:sym typeface="Arial"/>
              </a:rPr>
              <a:t>Number of actions between 4-18 depending on Atari game</a:t>
            </a:r>
          </a:p>
        </p:txBody>
      </p:sp>
      <p:sp>
        <p:nvSpPr>
          <p:cNvPr id="643" name="Shape 643"/>
          <p:cNvSpPr txBox="1"/>
          <p:nvPr/>
        </p:nvSpPr>
        <p:spPr>
          <a:xfrm>
            <a:off x="5742425" y="857250"/>
            <a:ext cx="34611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NIPS Workshop 2013; Nature 2015]</a:t>
            </a:r>
          </a:p>
        </p:txBody>
      </p:sp>
      <p:sp>
        <p:nvSpPr>
          <p:cNvPr id="2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67117842"/>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Shape 648"/>
          <p:cNvSpPr txBox="1"/>
          <p:nvPr/>
        </p:nvSpPr>
        <p:spPr>
          <a:xfrm>
            <a:off x="486500" y="1995425"/>
            <a:ext cx="6641700" cy="77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                    :</a:t>
            </a:r>
          </a:p>
          <a:p>
            <a:pPr algn="l" eaLnBrk="1" fontAlgn="auto" hangingPunct="1">
              <a:spcBef>
                <a:spcPts val="0"/>
              </a:spcBef>
              <a:spcAft>
                <a:spcPts val="0"/>
              </a:spcAft>
            </a:pPr>
            <a:r>
              <a:rPr lang="en" sz="1600" kern="0">
                <a:solidFill>
                  <a:srgbClr val="000000"/>
                </a:solidFill>
                <a:latin typeface="Arial"/>
                <a:ea typeface="Arial"/>
                <a:cs typeface="Arial"/>
                <a:sym typeface="Arial"/>
              </a:rPr>
              <a:t>neural network </a:t>
            </a:r>
          </a:p>
          <a:p>
            <a:pPr algn="l" eaLnBrk="1" fontAlgn="auto" hangingPunct="1">
              <a:spcBef>
                <a:spcPts val="0"/>
              </a:spcBef>
              <a:spcAft>
                <a:spcPts val="0"/>
              </a:spcAft>
            </a:pPr>
            <a:r>
              <a:rPr lang="en" sz="1600" kern="0">
                <a:solidFill>
                  <a:srgbClr val="000000"/>
                </a:solidFill>
                <a:latin typeface="Arial"/>
                <a:ea typeface="Arial"/>
                <a:cs typeface="Arial"/>
                <a:sym typeface="Arial"/>
              </a:rPr>
              <a:t>with weights</a:t>
            </a:r>
          </a:p>
        </p:txBody>
      </p:sp>
      <p:sp>
        <p:nvSpPr>
          <p:cNvPr id="649" name="Shape 649"/>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Q-network Architecture</a:t>
            </a:r>
          </a:p>
        </p:txBody>
      </p:sp>
      <p:pic>
        <p:nvPicPr>
          <p:cNvPr id="651" name="Shape 651"/>
          <p:cNvPicPr preferRelativeResize="0"/>
          <p:nvPr/>
        </p:nvPicPr>
        <p:blipFill rotWithShape="1">
          <a:blip r:embed="rId3">
            <a:alphaModFix/>
          </a:blip>
          <a:srcRect l="20254" r="59868"/>
          <a:stretch/>
        </p:blipFill>
        <p:spPr>
          <a:xfrm>
            <a:off x="3787249" y="3686449"/>
            <a:ext cx="1072400" cy="772900"/>
          </a:xfrm>
          <a:prstGeom prst="rect">
            <a:avLst/>
          </a:prstGeom>
          <a:noFill/>
          <a:ln>
            <a:noFill/>
          </a:ln>
        </p:spPr>
      </p:pic>
      <p:pic>
        <p:nvPicPr>
          <p:cNvPr id="652" name="Shape 652"/>
          <p:cNvPicPr preferRelativeResize="0"/>
          <p:nvPr/>
        </p:nvPicPr>
        <p:blipFill rotWithShape="1">
          <a:blip r:embed="rId3">
            <a:alphaModFix/>
          </a:blip>
          <a:srcRect l="20254" r="59868"/>
          <a:stretch/>
        </p:blipFill>
        <p:spPr>
          <a:xfrm>
            <a:off x="3905049" y="3686449"/>
            <a:ext cx="1072400" cy="772900"/>
          </a:xfrm>
          <a:prstGeom prst="rect">
            <a:avLst/>
          </a:prstGeom>
          <a:noFill/>
          <a:ln>
            <a:noFill/>
          </a:ln>
        </p:spPr>
      </p:pic>
      <p:pic>
        <p:nvPicPr>
          <p:cNvPr id="653" name="Shape 653"/>
          <p:cNvPicPr preferRelativeResize="0"/>
          <p:nvPr/>
        </p:nvPicPr>
        <p:blipFill rotWithShape="1">
          <a:blip r:embed="rId3">
            <a:alphaModFix/>
          </a:blip>
          <a:srcRect l="20254" r="59868"/>
          <a:stretch/>
        </p:blipFill>
        <p:spPr>
          <a:xfrm>
            <a:off x="4022899" y="3686449"/>
            <a:ext cx="1072400" cy="772900"/>
          </a:xfrm>
          <a:prstGeom prst="rect">
            <a:avLst/>
          </a:prstGeom>
          <a:noFill/>
          <a:ln>
            <a:noFill/>
          </a:ln>
        </p:spPr>
      </p:pic>
      <p:pic>
        <p:nvPicPr>
          <p:cNvPr id="654" name="Shape 654"/>
          <p:cNvPicPr preferRelativeResize="0"/>
          <p:nvPr/>
        </p:nvPicPr>
        <p:blipFill rotWithShape="1">
          <a:blip r:embed="rId3">
            <a:alphaModFix/>
          </a:blip>
          <a:srcRect l="20254" r="59868"/>
          <a:stretch/>
        </p:blipFill>
        <p:spPr>
          <a:xfrm>
            <a:off x="4152224" y="3686449"/>
            <a:ext cx="1072400" cy="772900"/>
          </a:xfrm>
          <a:prstGeom prst="rect">
            <a:avLst/>
          </a:prstGeom>
          <a:noFill/>
          <a:ln>
            <a:noFill/>
          </a:ln>
        </p:spPr>
      </p:pic>
      <p:sp>
        <p:nvSpPr>
          <p:cNvPr id="655" name="Shape 655"/>
          <p:cNvSpPr txBox="1"/>
          <p:nvPr/>
        </p:nvSpPr>
        <p:spPr>
          <a:xfrm>
            <a:off x="1284575" y="4448325"/>
            <a:ext cx="6641700" cy="774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Current state s</a:t>
            </a:r>
            <a:r>
              <a:rPr lang="en" sz="1400" b="1" kern="0" baseline="-25000">
                <a:solidFill>
                  <a:srgbClr val="000000"/>
                </a:solidFill>
                <a:latin typeface="Arial"/>
                <a:ea typeface="Arial"/>
                <a:cs typeface="Arial"/>
                <a:sym typeface="Arial"/>
              </a:rPr>
              <a:t>t</a:t>
            </a:r>
            <a:r>
              <a:rPr lang="en" sz="1400" b="1" kern="0">
                <a:solidFill>
                  <a:srgbClr val="000000"/>
                </a:solidFill>
                <a:latin typeface="Arial"/>
                <a:ea typeface="Arial"/>
                <a:cs typeface="Arial"/>
                <a:sym typeface="Arial"/>
              </a:rPr>
              <a:t>: 84x84x4 stack of last 4 frames </a:t>
            </a:r>
          </a:p>
          <a:p>
            <a:pPr eaLnBrk="1" fontAlgn="auto" hangingPunct="1">
              <a:spcBef>
                <a:spcPts val="0"/>
              </a:spcBef>
              <a:spcAft>
                <a:spcPts val="0"/>
              </a:spcAft>
            </a:pPr>
            <a:r>
              <a:rPr lang="en" sz="1400" kern="0">
                <a:solidFill>
                  <a:srgbClr val="000000"/>
                </a:solidFill>
                <a:latin typeface="Arial"/>
                <a:ea typeface="Arial"/>
                <a:cs typeface="Arial"/>
                <a:sym typeface="Arial"/>
              </a:rPr>
              <a:t>(after RGB-&gt;grayscale conversion, downsampling, and cropping)</a:t>
            </a:r>
          </a:p>
        </p:txBody>
      </p:sp>
      <p:sp>
        <p:nvSpPr>
          <p:cNvPr id="656" name="Shape 656"/>
          <p:cNvSpPr/>
          <p:nvPr/>
        </p:nvSpPr>
        <p:spPr>
          <a:xfrm>
            <a:off x="3440450" y="3287739"/>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16 8x8 conv, stride 4</a:t>
            </a:r>
          </a:p>
        </p:txBody>
      </p:sp>
      <p:sp>
        <p:nvSpPr>
          <p:cNvPr id="657" name="Shape 657"/>
          <p:cNvSpPr/>
          <p:nvPr/>
        </p:nvSpPr>
        <p:spPr>
          <a:xfrm>
            <a:off x="3440450" y="2919743"/>
            <a:ext cx="2067000" cy="2715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FF9900"/>
                </a:solidFill>
                <a:latin typeface="Helvetica Neue Light"/>
                <a:ea typeface="Helvetica Neue Light"/>
                <a:cs typeface="Helvetica Neue Light"/>
                <a:sym typeface="Helvetica Neue Light"/>
              </a:rPr>
              <a:t>32 4x4 conv, stride 2</a:t>
            </a:r>
          </a:p>
        </p:txBody>
      </p:sp>
      <p:sp>
        <p:nvSpPr>
          <p:cNvPr id="658" name="Shape 658"/>
          <p:cNvSpPr/>
          <p:nvPr/>
        </p:nvSpPr>
        <p:spPr>
          <a:xfrm>
            <a:off x="3440450" y="2551746"/>
            <a:ext cx="2067000" cy="271500"/>
          </a:xfrm>
          <a:prstGeom prst="rect">
            <a:avLst/>
          </a:prstGeom>
          <a:solidFill>
            <a:srgbClr val="D9EAD3"/>
          </a:solid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38761D"/>
                </a:solidFill>
                <a:latin typeface="Helvetica Neue Light"/>
                <a:ea typeface="Helvetica Neue Light"/>
                <a:cs typeface="Helvetica Neue Light"/>
                <a:sym typeface="Helvetica Neue Light"/>
              </a:rPr>
              <a:t>FC-256</a:t>
            </a:r>
          </a:p>
        </p:txBody>
      </p:sp>
      <p:sp>
        <p:nvSpPr>
          <p:cNvPr id="659" name="Shape 659"/>
          <p:cNvSpPr/>
          <p:nvPr/>
        </p:nvSpPr>
        <p:spPr>
          <a:xfrm>
            <a:off x="3527450" y="2183750"/>
            <a:ext cx="1827600" cy="271500"/>
          </a:xfrm>
          <a:prstGeom prst="rect">
            <a:avLst/>
          </a:prstGeom>
          <a:solidFill>
            <a:srgbClr val="C9DAF8"/>
          </a:solidFill>
          <a:ln w="19050" cap="flat" cmpd="sng">
            <a:solidFill>
              <a:srgbClr val="1155CC"/>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400" kern="0">
                <a:solidFill>
                  <a:srgbClr val="1155CC"/>
                </a:solidFill>
                <a:latin typeface="Helvetica Neue Light"/>
                <a:ea typeface="Helvetica Neue Light"/>
                <a:cs typeface="Helvetica Neue Light"/>
                <a:sym typeface="Helvetica Neue Light"/>
              </a:rPr>
              <a:t>FC-4 (Q-values)</a:t>
            </a:r>
          </a:p>
        </p:txBody>
      </p:sp>
      <p:pic>
        <p:nvPicPr>
          <p:cNvPr id="660" name="Shape 660"/>
          <p:cNvPicPr preferRelativeResize="0"/>
          <p:nvPr/>
        </p:nvPicPr>
        <p:blipFill>
          <a:blip r:embed="rId4">
            <a:alphaModFix/>
          </a:blip>
          <a:stretch>
            <a:fillRect/>
          </a:stretch>
        </p:blipFill>
        <p:spPr>
          <a:xfrm>
            <a:off x="625376" y="2058901"/>
            <a:ext cx="1005283" cy="271499"/>
          </a:xfrm>
          <a:prstGeom prst="rect">
            <a:avLst/>
          </a:prstGeom>
          <a:noFill/>
          <a:ln>
            <a:noFill/>
          </a:ln>
        </p:spPr>
      </p:pic>
      <p:pic>
        <p:nvPicPr>
          <p:cNvPr id="661" name="Shape 661"/>
          <p:cNvPicPr preferRelativeResize="0"/>
          <p:nvPr/>
        </p:nvPicPr>
        <p:blipFill>
          <a:blip r:embed="rId5">
            <a:alphaModFix/>
          </a:blip>
          <a:stretch>
            <a:fillRect/>
          </a:stretch>
        </p:blipFill>
        <p:spPr>
          <a:xfrm>
            <a:off x="1792475" y="2581796"/>
            <a:ext cx="125274" cy="211400"/>
          </a:xfrm>
          <a:prstGeom prst="rect">
            <a:avLst/>
          </a:prstGeom>
          <a:noFill/>
          <a:ln>
            <a:noFill/>
          </a:ln>
        </p:spPr>
      </p:pic>
      <p:sp>
        <p:nvSpPr>
          <p:cNvPr id="662" name="Shape 662"/>
          <p:cNvSpPr txBox="1"/>
          <p:nvPr/>
        </p:nvSpPr>
        <p:spPr>
          <a:xfrm>
            <a:off x="6848100" y="2058975"/>
            <a:ext cx="2176200" cy="50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Last FC layer has 4-d output (if 4 actions), corresponding to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 a</a:t>
            </a:r>
            <a:r>
              <a:rPr lang="en" sz="1400" kern="0" baseline="-25000">
                <a:solidFill>
                  <a:srgbClr val="0000FF"/>
                </a:solidFill>
                <a:latin typeface="Arial"/>
                <a:ea typeface="Arial"/>
                <a:cs typeface="Arial"/>
                <a:sym typeface="Arial"/>
              </a:rPr>
              <a:t>1</a:t>
            </a:r>
            <a:r>
              <a:rPr lang="en" sz="1400" kern="0">
                <a:solidFill>
                  <a:srgbClr val="0000FF"/>
                </a:solidFill>
                <a:latin typeface="Arial"/>
                <a:ea typeface="Arial"/>
                <a:cs typeface="Arial"/>
                <a:sym typeface="Arial"/>
              </a:rPr>
              <a:t>),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 a</a:t>
            </a:r>
            <a:r>
              <a:rPr lang="en" sz="1400" kern="0" baseline="-25000">
                <a:solidFill>
                  <a:srgbClr val="0000FF"/>
                </a:solidFill>
                <a:latin typeface="Arial"/>
                <a:ea typeface="Arial"/>
                <a:cs typeface="Arial"/>
                <a:sym typeface="Arial"/>
              </a:rPr>
              <a:t>2</a:t>
            </a:r>
            <a:r>
              <a:rPr lang="en" sz="1400" kern="0">
                <a:solidFill>
                  <a:srgbClr val="0000FF"/>
                </a:solidFill>
                <a:latin typeface="Arial"/>
                <a:ea typeface="Arial"/>
                <a:cs typeface="Arial"/>
                <a:sym typeface="Arial"/>
              </a:rPr>
              <a:t>),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 a</a:t>
            </a:r>
            <a:r>
              <a:rPr lang="en" sz="1400" kern="0" baseline="-25000">
                <a:solidFill>
                  <a:srgbClr val="0000FF"/>
                </a:solidFill>
                <a:latin typeface="Arial"/>
                <a:ea typeface="Arial"/>
                <a:cs typeface="Arial"/>
                <a:sym typeface="Arial"/>
              </a:rPr>
              <a:t>3</a:t>
            </a:r>
            <a:r>
              <a:rPr lang="en" sz="1400" kern="0">
                <a:solidFill>
                  <a:srgbClr val="0000FF"/>
                </a:solidFill>
                <a:latin typeface="Arial"/>
                <a:ea typeface="Arial"/>
                <a:cs typeface="Arial"/>
                <a:sym typeface="Arial"/>
              </a:rPr>
              <a:t>), Q(s</a:t>
            </a:r>
            <a:r>
              <a:rPr lang="en" sz="1400" kern="0" baseline="-25000">
                <a:solidFill>
                  <a:srgbClr val="0000FF"/>
                </a:solidFill>
                <a:latin typeface="Arial"/>
                <a:ea typeface="Arial"/>
                <a:cs typeface="Arial"/>
                <a:sym typeface="Arial"/>
              </a:rPr>
              <a:t>t</a:t>
            </a:r>
            <a:r>
              <a:rPr lang="en" sz="1400" kern="0">
                <a:solidFill>
                  <a:srgbClr val="0000FF"/>
                </a:solidFill>
                <a:latin typeface="Arial"/>
                <a:ea typeface="Arial"/>
                <a:cs typeface="Arial"/>
                <a:sym typeface="Arial"/>
              </a:rPr>
              <a:t>,a</a:t>
            </a:r>
            <a:r>
              <a:rPr lang="en" sz="1400" kern="0" baseline="-25000">
                <a:solidFill>
                  <a:srgbClr val="0000FF"/>
                </a:solidFill>
                <a:latin typeface="Arial"/>
                <a:ea typeface="Arial"/>
                <a:cs typeface="Arial"/>
                <a:sym typeface="Arial"/>
              </a:rPr>
              <a:t>4</a:t>
            </a:r>
            <a:r>
              <a:rPr lang="en" sz="1400" kern="0">
                <a:solidFill>
                  <a:srgbClr val="0000FF"/>
                </a:solidFill>
                <a:latin typeface="Arial"/>
                <a:ea typeface="Arial"/>
                <a:cs typeface="Arial"/>
                <a:sym typeface="Arial"/>
              </a:rPr>
              <a:t>)</a:t>
            </a:r>
          </a:p>
        </p:txBody>
      </p:sp>
      <p:cxnSp>
        <p:nvCxnSpPr>
          <p:cNvPr id="663" name="Shape 663"/>
          <p:cNvCxnSpPr>
            <a:stCxn id="662" idx="1"/>
          </p:cNvCxnSpPr>
          <p:nvPr/>
        </p:nvCxnSpPr>
        <p:spPr>
          <a:xfrm rot="10800000">
            <a:off x="5788500" y="2311425"/>
            <a:ext cx="1059600" cy="0"/>
          </a:xfrm>
          <a:prstGeom prst="straightConnector1">
            <a:avLst/>
          </a:prstGeom>
          <a:noFill/>
          <a:ln w="19050" cap="flat" cmpd="sng">
            <a:solidFill>
              <a:srgbClr val="0000FF"/>
            </a:solidFill>
            <a:prstDash val="solid"/>
            <a:round/>
            <a:headEnd type="none" w="lg" len="lg"/>
            <a:tailEnd type="triangle" w="lg" len="lg"/>
          </a:ln>
        </p:spPr>
      </p:cxnSp>
      <p:sp>
        <p:nvSpPr>
          <p:cNvPr id="664" name="Shape 664"/>
          <p:cNvSpPr txBox="1"/>
          <p:nvPr/>
        </p:nvSpPr>
        <p:spPr>
          <a:xfrm>
            <a:off x="5910825" y="3483037"/>
            <a:ext cx="3075600" cy="50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FF0000"/>
                </a:solidFill>
                <a:latin typeface="Arial"/>
                <a:ea typeface="Arial"/>
                <a:cs typeface="Arial"/>
                <a:sym typeface="Arial"/>
              </a:rPr>
              <a:t>Number of actions between 4-18 depending on Atari game</a:t>
            </a:r>
          </a:p>
        </p:txBody>
      </p:sp>
      <p:sp>
        <p:nvSpPr>
          <p:cNvPr id="665" name="Shape 665"/>
          <p:cNvSpPr txBox="1"/>
          <p:nvPr/>
        </p:nvSpPr>
        <p:spPr>
          <a:xfrm>
            <a:off x="500625" y="3025866"/>
            <a:ext cx="2304000" cy="1189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FF0000"/>
                </a:solidFill>
                <a:latin typeface="Arial"/>
                <a:ea typeface="Arial"/>
                <a:cs typeface="Arial"/>
                <a:sym typeface="Arial"/>
              </a:rPr>
              <a:t>A single feedforward pass to compute Q-values for all actions from the current state =&gt; efficient!</a:t>
            </a:r>
          </a:p>
        </p:txBody>
      </p:sp>
      <p:sp>
        <p:nvSpPr>
          <p:cNvPr id="666" name="Shape 666"/>
          <p:cNvSpPr txBox="1"/>
          <p:nvPr/>
        </p:nvSpPr>
        <p:spPr>
          <a:xfrm>
            <a:off x="5742425" y="857250"/>
            <a:ext cx="34611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NIPS Workshop 2013; Nature 2015]</a:t>
            </a:r>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88000036"/>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p:nvPr/>
        </p:nvSpPr>
        <p:spPr>
          <a:xfrm>
            <a:off x="504200" y="1169503"/>
            <a:ext cx="7980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Remember: want to find a Q-function that satisfies the Bellman Equation: </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sp>
        <p:nvSpPr>
          <p:cNvPr id="523" name="Shape 523"/>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US" dirty="0" smtClean="0">
                <a:solidFill>
                  <a:schemeClr val="tx1"/>
                </a:solidFill>
              </a:rPr>
              <a:t>Deep </a:t>
            </a:r>
            <a:r>
              <a:rPr lang="en" dirty="0" smtClean="0">
                <a:solidFill>
                  <a:schemeClr val="tx1"/>
                </a:solidFill>
              </a:rPr>
              <a:t>Q-learning </a:t>
            </a:r>
            <a:endParaRPr lang="en" dirty="0">
              <a:solidFill>
                <a:schemeClr val="tx1"/>
              </a:solidFill>
            </a:endParaRPr>
          </a:p>
        </p:txBody>
      </p:sp>
      <p:pic>
        <p:nvPicPr>
          <p:cNvPr id="17" name="Picture 16"/>
          <p:cNvPicPr>
            <a:picLocks noChangeAspect="1"/>
          </p:cNvPicPr>
          <p:nvPr/>
        </p:nvPicPr>
        <p:blipFill>
          <a:blip r:embed="rId3"/>
          <a:stretch>
            <a:fillRect/>
          </a:stretch>
        </p:blipFill>
        <p:spPr>
          <a:xfrm>
            <a:off x="2133600" y="1579303"/>
            <a:ext cx="4454350" cy="401897"/>
          </a:xfrm>
          <a:prstGeom prst="rect">
            <a:avLst/>
          </a:prstGeom>
        </p:spPr>
      </p:pic>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09564872"/>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p:nvPr/>
        </p:nvSpPr>
        <p:spPr>
          <a:xfrm>
            <a:off x="504200" y="1169503"/>
            <a:ext cx="7980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Remember: want to find a Q-function that satisfies the Bellman Equation: </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sp>
        <p:nvSpPr>
          <p:cNvPr id="523" name="Shape 523"/>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US" dirty="0">
                <a:solidFill>
                  <a:schemeClr val="tx1"/>
                </a:solidFill>
              </a:rPr>
              <a:t>Deep </a:t>
            </a:r>
            <a:r>
              <a:rPr lang="en" dirty="0">
                <a:solidFill>
                  <a:schemeClr val="tx1"/>
                </a:solidFill>
              </a:rPr>
              <a:t>Q-learning </a:t>
            </a:r>
          </a:p>
        </p:txBody>
      </p:sp>
      <p:sp>
        <p:nvSpPr>
          <p:cNvPr id="520" name="Shape 520"/>
          <p:cNvSpPr txBox="1"/>
          <p:nvPr/>
        </p:nvSpPr>
        <p:spPr>
          <a:xfrm>
            <a:off x="504200" y="2702379"/>
            <a:ext cx="2147100" cy="431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00"/>
                </a:solidFill>
                <a:latin typeface="Arial"/>
                <a:ea typeface="Arial"/>
                <a:cs typeface="Arial"/>
                <a:sym typeface="Arial"/>
              </a:rPr>
              <a:t>Loss function:</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lang="en" sz="1600" kern="0" dirty="0">
              <a:solidFill>
                <a:srgbClr val="000000"/>
              </a:solidFill>
              <a:latin typeface="Arial"/>
              <a:ea typeface="Arial"/>
              <a:cs typeface="Arial"/>
              <a:sym typeface="Arial"/>
            </a:endParaRPr>
          </a:p>
        </p:txBody>
      </p:sp>
      <p:sp>
        <p:nvSpPr>
          <p:cNvPr id="524" name="Shape 524"/>
          <p:cNvSpPr txBox="1"/>
          <p:nvPr/>
        </p:nvSpPr>
        <p:spPr>
          <a:xfrm>
            <a:off x="504200" y="2438400"/>
            <a:ext cx="1497526"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FF"/>
                </a:solidFill>
                <a:latin typeface="Arial"/>
                <a:ea typeface="Arial"/>
                <a:cs typeface="Arial"/>
                <a:sym typeface="Arial"/>
              </a:rPr>
              <a:t>Forward Pass</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pic>
        <p:nvPicPr>
          <p:cNvPr id="16" name="Picture 15"/>
          <p:cNvPicPr>
            <a:picLocks noChangeAspect="1"/>
          </p:cNvPicPr>
          <p:nvPr/>
        </p:nvPicPr>
        <p:blipFill>
          <a:blip r:embed="rId3"/>
          <a:stretch>
            <a:fillRect/>
          </a:stretch>
        </p:blipFill>
        <p:spPr>
          <a:xfrm>
            <a:off x="2009784" y="2785187"/>
            <a:ext cx="3324216" cy="332422"/>
          </a:xfrm>
          <a:prstGeom prst="rect">
            <a:avLst/>
          </a:prstGeom>
          <a:solidFill>
            <a:schemeClr val="lt1"/>
          </a:solidFill>
        </p:spPr>
      </p:pic>
      <p:pic>
        <p:nvPicPr>
          <p:cNvPr id="17" name="Picture 16"/>
          <p:cNvPicPr>
            <a:picLocks noChangeAspect="1"/>
          </p:cNvPicPr>
          <p:nvPr/>
        </p:nvPicPr>
        <p:blipFill>
          <a:blip r:embed="rId4"/>
          <a:stretch>
            <a:fillRect/>
          </a:stretch>
        </p:blipFill>
        <p:spPr>
          <a:xfrm>
            <a:off x="2133600" y="1579303"/>
            <a:ext cx="4454350" cy="401897"/>
          </a:xfrm>
          <a:prstGeom prst="rect">
            <a:avLst/>
          </a:prstGeom>
        </p:spPr>
      </p:pic>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97222511"/>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p:nvPr/>
        </p:nvSpPr>
        <p:spPr>
          <a:xfrm>
            <a:off x="504200" y="1169503"/>
            <a:ext cx="7980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Remember: want to find a Q-function that satisfies the Bellman Equation: </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sp>
        <p:nvSpPr>
          <p:cNvPr id="523" name="Shape 523"/>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US" dirty="0">
                <a:solidFill>
                  <a:schemeClr val="tx1"/>
                </a:solidFill>
              </a:rPr>
              <a:t>Deep </a:t>
            </a:r>
            <a:r>
              <a:rPr lang="en" dirty="0">
                <a:solidFill>
                  <a:schemeClr val="tx1"/>
                </a:solidFill>
              </a:rPr>
              <a:t>Q-learning </a:t>
            </a:r>
          </a:p>
        </p:txBody>
      </p:sp>
      <p:sp>
        <p:nvSpPr>
          <p:cNvPr id="520" name="Shape 520"/>
          <p:cNvSpPr txBox="1"/>
          <p:nvPr/>
        </p:nvSpPr>
        <p:spPr>
          <a:xfrm>
            <a:off x="504200" y="2702379"/>
            <a:ext cx="2147100" cy="431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Loss function:</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where</a:t>
            </a:r>
          </a:p>
        </p:txBody>
      </p:sp>
      <p:sp>
        <p:nvSpPr>
          <p:cNvPr id="524" name="Shape 524"/>
          <p:cNvSpPr txBox="1"/>
          <p:nvPr/>
        </p:nvSpPr>
        <p:spPr>
          <a:xfrm>
            <a:off x="504200" y="2438400"/>
            <a:ext cx="1497526"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FF"/>
                </a:solidFill>
                <a:latin typeface="Arial"/>
                <a:ea typeface="Arial"/>
                <a:cs typeface="Arial"/>
                <a:sym typeface="Arial"/>
              </a:rPr>
              <a:t>Forward Pass</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pic>
        <p:nvPicPr>
          <p:cNvPr id="16" name="Picture 15"/>
          <p:cNvPicPr>
            <a:picLocks noChangeAspect="1"/>
          </p:cNvPicPr>
          <p:nvPr/>
        </p:nvPicPr>
        <p:blipFill>
          <a:blip r:embed="rId3"/>
          <a:stretch>
            <a:fillRect/>
          </a:stretch>
        </p:blipFill>
        <p:spPr>
          <a:xfrm>
            <a:off x="2009784" y="2785187"/>
            <a:ext cx="3324216" cy="332422"/>
          </a:xfrm>
          <a:prstGeom prst="rect">
            <a:avLst/>
          </a:prstGeom>
          <a:solidFill>
            <a:schemeClr val="lt1"/>
          </a:solidFill>
        </p:spPr>
      </p:pic>
      <p:pic>
        <p:nvPicPr>
          <p:cNvPr id="17" name="Picture 16"/>
          <p:cNvPicPr>
            <a:picLocks noChangeAspect="1"/>
          </p:cNvPicPr>
          <p:nvPr/>
        </p:nvPicPr>
        <p:blipFill>
          <a:blip r:embed="rId4"/>
          <a:stretch>
            <a:fillRect/>
          </a:stretch>
        </p:blipFill>
        <p:spPr>
          <a:xfrm>
            <a:off x="2133600" y="1579303"/>
            <a:ext cx="4454350" cy="401897"/>
          </a:xfrm>
          <a:prstGeom prst="rect">
            <a:avLst/>
          </a:prstGeom>
        </p:spPr>
      </p:pic>
      <p:pic>
        <p:nvPicPr>
          <p:cNvPr id="18" name="Picture 17"/>
          <p:cNvPicPr>
            <a:picLocks noChangeAspect="1"/>
          </p:cNvPicPr>
          <p:nvPr/>
        </p:nvPicPr>
        <p:blipFill>
          <a:blip r:embed="rId5"/>
          <a:stretch>
            <a:fillRect/>
          </a:stretch>
        </p:blipFill>
        <p:spPr>
          <a:xfrm>
            <a:off x="1447801" y="3305400"/>
            <a:ext cx="3886199" cy="416379"/>
          </a:xfrm>
          <a:prstGeom prst="rect">
            <a:avLst/>
          </a:prstGeom>
        </p:spPr>
      </p:pic>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4951483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David Silver 2015"/>
          <p:cNvSpPr txBox="1"/>
          <p:nvPr/>
        </p:nvSpPr>
        <p:spPr>
          <a:xfrm>
            <a:off x="7633961" y="6505046"/>
            <a:ext cx="1178688" cy="2365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r" defTabSz="410765">
              <a:defRPr sz="1100">
                <a:latin typeface="Helvetica Light"/>
                <a:ea typeface="Helvetica Light"/>
                <a:cs typeface="Helvetica Light"/>
                <a:sym typeface="Helvetica Light"/>
              </a:defRPr>
            </a:lvl1pPr>
          </a:lstStyle>
          <a:p>
            <a:r>
              <a:t>David Silver 2015</a:t>
            </a:r>
          </a:p>
        </p:txBody>
      </p:sp>
      <p:pic>
        <p:nvPicPr>
          <p:cNvPr id="2" name="Picture 1"/>
          <p:cNvPicPr>
            <a:picLocks noChangeAspect="1"/>
          </p:cNvPicPr>
          <p:nvPr/>
        </p:nvPicPr>
        <p:blipFill>
          <a:blip r:embed="rId2"/>
          <a:stretch>
            <a:fillRect/>
          </a:stretch>
        </p:blipFill>
        <p:spPr>
          <a:xfrm>
            <a:off x="1052315" y="0"/>
            <a:ext cx="7039369" cy="6858000"/>
          </a:xfrm>
          <a:prstGeom prst="rect">
            <a:avLst/>
          </a:prstGeom>
        </p:spPr>
      </p:pic>
    </p:spTree>
    <p:extLst>
      <p:ext uri="{BB962C8B-B14F-4D97-AF65-F5344CB8AC3E}">
        <p14:creationId xmlns:p14="http://schemas.microsoft.com/office/powerpoint/2010/main" val="424499067"/>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p:nvPr/>
        </p:nvSpPr>
        <p:spPr>
          <a:xfrm>
            <a:off x="504200" y="1169503"/>
            <a:ext cx="7980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Remember: want to find a Q-function that satisfies the Bellman Equation: </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sp>
        <p:nvSpPr>
          <p:cNvPr id="523" name="Shape 523"/>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US" dirty="0">
                <a:solidFill>
                  <a:schemeClr val="tx1"/>
                </a:solidFill>
              </a:rPr>
              <a:t>Deep </a:t>
            </a:r>
            <a:r>
              <a:rPr lang="en" dirty="0">
                <a:solidFill>
                  <a:schemeClr val="tx1"/>
                </a:solidFill>
              </a:rPr>
              <a:t>Q-learning </a:t>
            </a:r>
          </a:p>
        </p:txBody>
      </p:sp>
      <p:pic>
        <p:nvPicPr>
          <p:cNvPr id="518" name="Shape 518"/>
          <p:cNvPicPr preferRelativeResize="0"/>
          <p:nvPr/>
        </p:nvPicPr>
        <p:blipFill rotWithShape="1">
          <a:blip r:embed="rId3">
            <a:alphaModFix/>
          </a:blip>
          <a:srcRect l="33402" b="-15511"/>
          <a:stretch/>
        </p:blipFill>
        <p:spPr>
          <a:xfrm>
            <a:off x="3004684" y="4836152"/>
            <a:ext cx="5314623" cy="497848"/>
          </a:xfrm>
          <a:prstGeom prst="rect">
            <a:avLst/>
          </a:prstGeom>
          <a:noFill/>
          <a:ln>
            <a:noFill/>
          </a:ln>
        </p:spPr>
      </p:pic>
      <p:sp>
        <p:nvSpPr>
          <p:cNvPr id="520" name="Shape 520"/>
          <p:cNvSpPr txBox="1"/>
          <p:nvPr/>
        </p:nvSpPr>
        <p:spPr>
          <a:xfrm>
            <a:off x="504200" y="2702379"/>
            <a:ext cx="2147100" cy="431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Loss function:</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where</a:t>
            </a:r>
          </a:p>
        </p:txBody>
      </p:sp>
      <p:sp>
        <p:nvSpPr>
          <p:cNvPr id="524" name="Shape 524"/>
          <p:cNvSpPr txBox="1"/>
          <p:nvPr/>
        </p:nvSpPr>
        <p:spPr>
          <a:xfrm>
            <a:off x="504200" y="2438400"/>
            <a:ext cx="1497526"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FF"/>
                </a:solidFill>
                <a:latin typeface="Arial"/>
                <a:ea typeface="Arial"/>
                <a:cs typeface="Arial"/>
                <a:sym typeface="Arial"/>
              </a:rPr>
              <a:t>Forward Pass</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sp>
        <p:nvSpPr>
          <p:cNvPr id="525" name="Shape 525"/>
          <p:cNvSpPr txBox="1"/>
          <p:nvPr/>
        </p:nvSpPr>
        <p:spPr>
          <a:xfrm>
            <a:off x="504200" y="4009800"/>
            <a:ext cx="58653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Backward Pass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526" name="Shape 526"/>
          <p:cNvSpPr txBox="1"/>
          <p:nvPr/>
        </p:nvSpPr>
        <p:spPr>
          <a:xfrm>
            <a:off x="504200" y="4314600"/>
            <a:ext cx="56571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00"/>
                </a:solidFill>
                <a:latin typeface="Arial"/>
                <a:ea typeface="Arial"/>
                <a:cs typeface="Arial"/>
                <a:sym typeface="Arial"/>
              </a:rPr>
              <a:t>Gradient update (with respect to Q-function parameters </a:t>
            </a:r>
            <a:r>
              <a:rPr lang="en" sz="1600" kern="0" dirty="0" err="1">
                <a:solidFill>
                  <a:srgbClr val="000000"/>
                </a:solidFill>
                <a:latin typeface="Arial"/>
                <a:ea typeface="Arial"/>
                <a:cs typeface="Arial"/>
                <a:sym typeface="Arial"/>
              </a:rPr>
              <a:t>θ</a:t>
            </a:r>
            <a:r>
              <a:rPr lang="en" sz="1600" kern="0" dirty="0">
                <a:solidFill>
                  <a:srgbClr val="000000"/>
                </a:solidFill>
                <a:latin typeface="Arial"/>
                <a:ea typeface="Arial"/>
                <a:cs typeface="Arial"/>
                <a:sym typeface="Arial"/>
              </a:rPr>
              <a:t>):</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pic>
        <p:nvPicPr>
          <p:cNvPr id="16" name="Picture 15"/>
          <p:cNvPicPr>
            <a:picLocks noChangeAspect="1"/>
          </p:cNvPicPr>
          <p:nvPr/>
        </p:nvPicPr>
        <p:blipFill>
          <a:blip r:embed="rId4"/>
          <a:stretch>
            <a:fillRect/>
          </a:stretch>
        </p:blipFill>
        <p:spPr>
          <a:xfrm>
            <a:off x="2009784" y="2785187"/>
            <a:ext cx="3324216" cy="332422"/>
          </a:xfrm>
          <a:prstGeom prst="rect">
            <a:avLst/>
          </a:prstGeom>
          <a:solidFill>
            <a:schemeClr val="lt1"/>
          </a:solidFill>
        </p:spPr>
      </p:pic>
      <p:pic>
        <p:nvPicPr>
          <p:cNvPr id="17" name="Picture 16"/>
          <p:cNvPicPr>
            <a:picLocks noChangeAspect="1"/>
          </p:cNvPicPr>
          <p:nvPr/>
        </p:nvPicPr>
        <p:blipFill>
          <a:blip r:embed="rId5"/>
          <a:stretch>
            <a:fillRect/>
          </a:stretch>
        </p:blipFill>
        <p:spPr>
          <a:xfrm>
            <a:off x="2133600" y="1579303"/>
            <a:ext cx="4454350" cy="401897"/>
          </a:xfrm>
          <a:prstGeom prst="rect">
            <a:avLst/>
          </a:prstGeom>
        </p:spPr>
      </p:pic>
      <p:pic>
        <p:nvPicPr>
          <p:cNvPr id="18" name="Picture 17"/>
          <p:cNvPicPr>
            <a:picLocks noChangeAspect="1"/>
          </p:cNvPicPr>
          <p:nvPr/>
        </p:nvPicPr>
        <p:blipFill>
          <a:blip r:embed="rId6"/>
          <a:stretch>
            <a:fillRect/>
          </a:stretch>
        </p:blipFill>
        <p:spPr>
          <a:xfrm>
            <a:off x="1447801" y="3305400"/>
            <a:ext cx="3886199" cy="416379"/>
          </a:xfrm>
          <a:prstGeom prst="rect">
            <a:avLst/>
          </a:prstGeom>
        </p:spPr>
      </p:pic>
      <p:pic>
        <p:nvPicPr>
          <p:cNvPr id="19" name="Shape 518"/>
          <p:cNvPicPr preferRelativeResize="0"/>
          <p:nvPr/>
        </p:nvPicPr>
        <p:blipFill rotWithShape="1">
          <a:blip r:embed="rId3">
            <a:alphaModFix/>
          </a:blip>
          <a:srcRect r="81838" b="1201"/>
          <a:stretch/>
        </p:blipFill>
        <p:spPr>
          <a:xfrm>
            <a:off x="1524000" y="4836152"/>
            <a:ext cx="1449308" cy="425824"/>
          </a:xfrm>
          <a:prstGeom prst="rect">
            <a:avLst/>
          </a:prstGeom>
          <a:noFill/>
          <a:ln>
            <a:noFill/>
          </a:ln>
        </p:spPr>
      </p:pic>
      <p:sp>
        <p:nvSpPr>
          <p:cNvPr id="2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96499291"/>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p:nvPr/>
        </p:nvSpPr>
        <p:spPr>
          <a:xfrm>
            <a:off x="504200" y="1169503"/>
            <a:ext cx="79800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Remember: want to find a Q-function that satisfies the Bellman Equation: </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sp>
        <p:nvSpPr>
          <p:cNvPr id="523" name="Shape 523"/>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US" dirty="0">
                <a:solidFill>
                  <a:schemeClr val="tx1"/>
                </a:solidFill>
              </a:rPr>
              <a:t>Deep </a:t>
            </a:r>
            <a:r>
              <a:rPr lang="en" dirty="0">
                <a:solidFill>
                  <a:schemeClr val="tx1"/>
                </a:solidFill>
              </a:rPr>
              <a:t>Q-learning </a:t>
            </a:r>
          </a:p>
        </p:txBody>
      </p:sp>
      <p:pic>
        <p:nvPicPr>
          <p:cNvPr id="518" name="Shape 518"/>
          <p:cNvPicPr preferRelativeResize="0"/>
          <p:nvPr/>
        </p:nvPicPr>
        <p:blipFill rotWithShape="1">
          <a:blip r:embed="rId3">
            <a:alphaModFix/>
          </a:blip>
          <a:srcRect l="33402" b="-15511"/>
          <a:stretch/>
        </p:blipFill>
        <p:spPr>
          <a:xfrm>
            <a:off x="3004684" y="4836152"/>
            <a:ext cx="5314623" cy="497848"/>
          </a:xfrm>
          <a:prstGeom prst="rect">
            <a:avLst/>
          </a:prstGeom>
          <a:noFill/>
          <a:ln>
            <a:noFill/>
          </a:ln>
        </p:spPr>
      </p:pic>
      <p:sp>
        <p:nvSpPr>
          <p:cNvPr id="520" name="Shape 520"/>
          <p:cNvSpPr txBox="1"/>
          <p:nvPr/>
        </p:nvSpPr>
        <p:spPr>
          <a:xfrm>
            <a:off x="504200" y="2702379"/>
            <a:ext cx="2147100" cy="431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Loss function:</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where</a:t>
            </a:r>
          </a:p>
        </p:txBody>
      </p:sp>
      <p:sp>
        <p:nvSpPr>
          <p:cNvPr id="522" name="Shape 522"/>
          <p:cNvSpPr txBox="1"/>
          <p:nvPr/>
        </p:nvSpPr>
        <p:spPr>
          <a:xfrm>
            <a:off x="6114225" y="2659800"/>
            <a:ext cx="2888700" cy="46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dirty="0">
                <a:solidFill>
                  <a:srgbClr val="0000FF"/>
                </a:solidFill>
                <a:latin typeface="Arial"/>
                <a:ea typeface="Arial"/>
                <a:cs typeface="Arial"/>
                <a:sym typeface="Arial"/>
              </a:rPr>
              <a:t>Iteratively try to make the Q-value close to the target value (</a:t>
            </a:r>
            <a:r>
              <a:rPr lang="en" sz="1400" kern="0" dirty="0" err="1">
                <a:solidFill>
                  <a:srgbClr val="0000FF"/>
                </a:solidFill>
                <a:latin typeface="Arial"/>
                <a:ea typeface="Arial"/>
                <a:cs typeface="Arial"/>
                <a:sym typeface="Arial"/>
              </a:rPr>
              <a:t>y</a:t>
            </a:r>
            <a:r>
              <a:rPr lang="en" sz="1400" kern="0" baseline="-25000" dirty="0" err="1">
                <a:solidFill>
                  <a:srgbClr val="0000FF"/>
                </a:solidFill>
                <a:latin typeface="Arial"/>
                <a:ea typeface="Arial"/>
                <a:cs typeface="Arial"/>
                <a:sym typeface="Arial"/>
              </a:rPr>
              <a:t>i</a:t>
            </a:r>
            <a:r>
              <a:rPr lang="en" sz="1400" kern="0" dirty="0">
                <a:solidFill>
                  <a:srgbClr val="0000FF"/>
                </a:solidFill>
                <a:latin typeface="Arial"/>
                <a:ea typeface="Arial"/>
                <a:cs typeface="Arial"/>
                <a:sym typeface="Arial"/>
              </a:rPr>
              <a:t>) it should have, if Q-function corresponds to optimal Q* (and optimal policy 𝝿*)</a:t>
            </a:r>
          </a:p>
        </p:txBody>
      </p:sp>
      <p:sp>
        <p:nvSpPr>
          <p:cNvPr id="524" name="Shape 524"/>
          <p:cNvSpPr txBox="1"/>
          <p:nvPr/>
        </p:nvSpPr>
        <p:spPr>
          <a:xfrm>
            <a:off x="504200" y="2438400"/>
            <a:ext cx="1497526"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FF"/>
                </a:solidFill>
                <a:latin typeface="Arial"/>
                <a:ea typeface="Arial"/>
                <a:cs typeface="Arial"/>
                <a:sym typeface="Arial"/>
              </a:rPr>
              <a:t>Forward Pass</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sp>
        <p:nvSpPr>
          <p:cNvPr id="525" name="Shape 525"/>
          <p:cNvSpPr txBox="1"/>
          <p:nvPr/>
        </p:nvSpPr>
        <p:spPr>
          <a:xfrm>
            <a:off x="504200" y="4009800"/>
            <a:ext cx="5865300" cy="6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FF"/>
                </a:solidFill>
                <a:latin typeface="Arial"/>
                <a:ea typeface="Arial"/>
                <a:cs typeface="Arial"/>
                <a:sym typeface="Arial"/>
              </a:rPr>
              <a:t>Backward Pass</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sp>
        <p:nvSpPr>
          <p:cNvPr id="526" name="Shape 526"/>
          <p:cNvSpPr txBox="1"/>
          <p:nvPr/>
        </p:nvSpPr>
        <p:spPr>
          <a:xfrm>
            <a:off x="504200" y="4314600"/>
            <a:ext cx="56571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dirty="0">
                <a:solidFill>
                  <a:srgbClr val="000000"/>
                </a:solidFill>
                <a:latin typeface="Arial"/>
                <a:ea typeface="Arial"/>
                <a:cs typeface="Arial"/>
                <a:sym typeface="Arial"/>
              </a:rPr>
              <a:t>Gradient update (with respect to Q-function parameters </a:t>
            </a:r>
            <a:r>
              <a:rPr lang="en" sz="1600" kern="0" dirty="0" err="1">
                <a:solidFill>
                  <a:srgbClr val="000000"/>
                </a:solidFill>
                <a:latin typeface="Arial"/>
                <a:ea typeface="Arial"/>
                <a:cs typeface="Arial"/>
                <a:sym typeface="Arial"/>
              </a:rPr>
              <a:t>θ</a:t>
            </a:r>
            <a:r>
              <a:rPr lang="en" sz="1600" kern="0" dirty="0">
                <a:solidFill>
                  <a:srgbClr val="000000"/>
                </a:solidFill>
                <a:latin typeface="Arial"/>
                <a:ea typeface="Arial"/>
                <a:cs typeface="Arial"/>
                <a:sym typeface="Arial"/>
              </a:rPr>
              <a:t>):</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p:txBody>
      </p:sp>
      <p:cxnSp>
        <p:nvCxnSpPr>
          <p:cNvPr id="527" name="Shape 527"/>
          <p:cNvCxnSpPr/>
          <p:nvPr/>
        </p:nvCxnSpPr>
        <p:spPr>
          <a:xfrm flipH="1" flipV="1">
            <a:off x="5486401" y="2842676"/>
            <a:ext cx="674899" cy="365027"/>
          </a:xfrm>
          <a:prstGeom prst="straightConnector1">
            <a:avLst/>
          </a:prstGeom>
          <a:noFill/>
          <a:ln w="19050" cap="flat" cmpd="sng">
            <a:solidFill>
              <a:srgbClr val="0000FF"/>
            </a:solidFill>
            <a:prstDash val="solid"/>
            <a:round/>
            <a:headEnd type="none" w="lg" len="lg"/>
            <a:tailEnd type="triangle" w="lg" len="lg"/>
          </a:ln>
        </p:spPr>
      </p:cxnSp>
      <p:cxnSp>
        <p:nvCxnSpPr>
          <p:cNvPr id="528" name="Shape 528"/>
          <p:cNvCxnSpPr/>
          <p:nvPr/>
        </p:nvCxnSpPr>
        <p:spPr>
          <a:xfrm flipH="1" flipV="1">
            <a:off x="5334000" y="2043703"/>
            <a:ext cx="1035500" cy="706088"/>
          </a:xfrm>
          <a:prstGeom prst="straightConnector1">
            <a:avLst/>
          </a:prstGeom>
          <a:noFill/>
          <a:ln w="19050" cap="flat" cmpd="sng">
            <a:solidFill>
              <a:srgbClr val="0000FF"/>
            </a:solidFill>
            <a:prstDash val="solid"/>
            <a:round/>
            <a:headEnd type="none" w="lg" len="lg"/>
            <a:tailEnd type="triangle" w="lg" len="lg"/>
          </a:ln>
        </p:spPr>
      </p:cxnSp>
      <p:pic>
        <p:nvPicPr>
          <p:cNvPr id="16" name="Picture 15"/>
          <p:cNvPicPr>
            <a:picLocks noChangeAspect="1"/>
          </p:cNvPicPr>
          <p:nvPr/>
        </p:nvPicPr>
        <p:blipFill>
          <a:blip r:embed="rId4"/>
          <a:stretch>
            <a:fillRect/>
          </a:stretch>
        </p:blipFill>
        <p:spPr>
          <a:xfrm>
            <a:off x="2009784" y="2785187"/>
            <a:ext cx="3324216" cy="332422"/>
          </a:xfrm>
          <a:prstGeom prst="rect">
            <a:avLst/>
          </a:prstGeom>
          <a:solidFill>
            <a:schemeClr val="lt1"/>
          </a:solidFill>
        </p:spPr>
      </p:pic>
      <p:pic>
        <p:nvPicPr>
          <p:cNvPr id="17" name="Picture 16"/>
          <p:cNvPicPr>
            <a:picLocks noChangeAspect="1"/>
          </p:cNvPicPr>
          <p:nvPr/>
        </p:nvPicPr>
        <p:blipFill>
          <a:blip r:embed="rId5"/>
          <a:stretch>
            <a:fillRect/>
          </a:stretch>
        </p:blipFill>
        <p:spPr>
          <a:xfrm>
            <a:off x="2133600" y="1579303"/>
            <a:ext cx="4454350" cy="401897"/>
          </a:xfrm>
          <a:prstGeom prst="rect">
            <a:avLst/>
          </a:prstGeom>
        </p:spPr>
      </p:pic>
      <p:pic>
        <p:nvPicPr>
          <p:cNvPr id="18" name="Picture 17"/>
          <p:cNvPicPr>
            <a:picLocks noChangeAspect="1"/>
          </p:cNvPicPr>
          <p:nvPr/>
        </p:nvPicPr>
        <p:blipFill>
          <a:blip r:embed="rId6"/>
          <a:stretch>
            <a:fillRect/>
          </a:stretch>
        </p:blipFill>
        <p:spPr>
          <a:xfrm>
            <a:off x="1447801" y="3305400"/>
            <a:ext cx="3886199" cy="416379"/>
          </a:xfrm>
          <a:prstGeom prst="rect">
            <a:avLst/>
          </a:prstGeom>
        </p:spPr>
      </p:pic>
      <p:pic>
        <p:nvPicPr>
          <p:cNvPr id="19" name="Shape 518"/>
          <p:cNvPicPr preferRelativeResize="0"/>
          <p:nvPr/>
        </p:nvPicPr>
        <p:blipFill rotWithShape="1">
          <a:blip r:embed="rId3">
            <a:alphaModFix/>
          </a:blip>
          <a:srcRect r="81838" b="1201"/>
          <a:stretch/>
        </p:blipFill>
        <p:spPr>
          <a:xfrm>
            <a:off x="1524000" y="4836152"/>
            <a:ext cx="1449308" cy="425824"/>
          </a:xfrm>
          <a:prstGeom prst="rect">
            <a:avLst/>
          </a:prstGeom>
          <a:noFill/>
          <a:ln>
            <a:noFill/>
          </a:ln>
        </p:spPr>
      </p:pic>
      <p:sp>
        <p:nvSpPr>
          <p:cNvPr id="2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88283363"/>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Shape 690"/>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Training the Q-network: Experience Replay</a:t>
            </a:r>
          </a:p>
        </p:txBody>
      </p:sp>
      <p:sp>
        <p:nvSpPr>
          <p:cNvPr id="691" name="Shape 691"/>
          <p:cNvSpPr txBox="1">
            <a:spLocks noGrp="1"/>
          </p:cNvSpPr>
          <p:nvPr>
            <p:ph type="sldNum" sz="quarter" idx="2"/>
          </p:nvPr>
        </p:nvSpPr>
        <p:spPr>
          <a:xfrm>
            <a:off x="6655689" y="5525100"/>
            <a:ext cx="548700" cy="393600"/>
          </a:xfrm>
          <a:prstGeom prst="rect">
            <a:avLst/>
          </a:prstGeom>
        </p:spPr>
        <p:txBody>
          <a:bodyPr lIns="91425" tIns="91425" rIns="91425" bIns="91425" anchor="ctr" anchorCtr="0">
            <a:noAutofit/>
          </a:bodyPr>
          <a:lstStyle/>
          <a:p>
            <a:fld id="{00000000-1234-1234-1234-123412341234}" type="slidenum">
              <a:rPr lang="en"/>
              <a:pPr/>
              <a:t>62</a:t>
            </a:fld>
            <a:endParaRPr lang="en"/>
          </a:p>
        </p:txBody>
      </p:sp>
      <p:sp>
        <p:nvSpPr>
          <p:cNvPr id="692" name="Shape 692"/>
          <p:cNvSpPr txBox="1"/>
          <p:nvPr/>
        </p:nvSpPr>
        <p:spPr>
          <a:xfrm>
            <a:off x="562700" y="2020300"/>
            <a:ext cx="8172900" cy="77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Learning from batches of consecutive samples is problematic:</a:t>
            </a:r>
          </a:p>
          <a:p>
            <a:pPr marL="457200" indent="-330200" algn="l" eaLnBrk="1" fontAlgn="auto" hangingPunct="1">
              <a:spcBef>
                <a:spcPts val="0"/>
              </a:spcBef>
              <a:spcAft>
                <a:spcPts val="0"/>
              </a:spcAft>
              <a:buSzPct val="100000"/>
              <a:buFontTx/>
              <a:buChar char="-"/>
            </a:pPr>
            <a:r>
              <a:rPr lang="en" sz="1600" kern="0">
                <a:solidFill>
                  <a:srgbClr val="000000"/>
                </a:solidFill>
                <a:latin typeface="Arial"/>
                <a:ea typeface="Arial"/>
                <a:cs typeface="Arial"/>
                <a:sym typeface="Arial"/>
              </a:rPr>
              <a:t>Samples are correlated =&gt; inefficient learning</a:t>
            </a:r>
          </a:p>
          <a:p>
            <a:pPr marL="457200" indent="-330200" algn="l" eaLnBrk="1" fontAlgn="auto" hangingPunct="1">
              <a:spcBef>
                <a:spcPts val="0"/>
              </a:spcBef>
              <a:spcAft>
                <a:spcPts val="0"/>
              </a:spcAft>
              <a:buSzPct val="100000"/>
              <a:buFontTx/>
              <a:buChar char="-"/>
            </a:pPr>
            <a:r>
              <a:rPr lang="en" sz="1600" kern="0">
                <a:solidFill>
                  <a:srgbClr val="000000"/>
                </a:solidFill>
                <a:latin typeface="Arial"/>
                <a:ea typeface="Arial"/>
                <a:cs typeface="Arial"/>
                <a:sym typeface="Arial"/>
              </a:rPr>
              <a:t>Current Q-network parameters determines next training samples (e.g. if maximizing action is to move left, training samples will be dominated by samples from left-hand size) =&gt; can lead to bad feedback loops</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p:txBody>
      </p:sp>
      <p:sp>
        <p:nvSpPr>
          <p:cNvPr id="693" name="Shape 693"/>
          <p:cNvSpPr txBox="1"/>
          <p:nvPr/>
        </p:nvSpPr>
        <p:spPr>
          <a:xfrm>
            <a:off x="5742425" y="857250"/>
            <a:ext cx="34611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NIPS Workshop 2013; Nature 2015]</a:t>
            </a:r>
          </a:p>
        </p:txBody>
      </p:sp>
    </p:spTree>
    <p:extLst>
      <p:ext uri="{BB962C8B-B14F-4D97-AF65-F5344CB8AC3E}">
        <p14:creationId xmlns:p14="http://schemas.microsoft.com/office/powerpoint/2010/main" val="624789151"/>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Training the Q-network: Experience Replay</a:t>
            </a:r>
          </a:p>
        </p:txBody>
      </p:sp>
      <p:sp>
        <p:nvSpPr>
          <p:cNvPr id="699" name="Shape 699"/>
          <p:cNvSpPr txBox="1">
            <a:spLocks noGrp="1"/>
          </p:cNvSpPr>
          <p:nvPr>
            <p:ph type="sldNum" sz="quarter" idx="2"/>
          </p:nvPr>
        </p:nvSpPr>
        <p:spPr>
          <a:xfrm>
            <a:off x="6655689" y="5525100"/>
            <a:ext cx="548700" cy="393600"/>
          </a:xfrm>
          <a:prstGeom prst="rect">
            <a:avLst/>
          </a:prstGeom>
        </p:spPr>
        <p:txBody>
          <a:bodyPr lIns="91425" tIns="91425" rIns="91425" bIns="91425" anchor="ctr" anchorCtr="0">
            <a:noAutofit/>
          </a:bodyPr>
          <a:lstStyle/>
          <a:p>
            <a:fld id="{00000000-1234-1234-1234-123412341234}" type="slidenum">
              <a:rPr lang="en"/>
              <a:pPr/>
              <a:t>63</a:t>
            </a:fld>
            <a:endParaRPr lang="en"/>
          </a:p>
        </p:txBody>
      </p:sp>
      <p:sp>
        <p:nvSpPr>
          <p:cNvPr id="700" name="Shape 700"/>
          <p:cNvSpPr txBox="1"/>
          <p:nvPr/>
        </p:nvSpPr>
        <p:spPr>
          <a:xfrm>
            <a:off x="562700" y="2020300"/>
            <a:ext cx="8172900" cy="77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Learning from batches of consecutive samples is problematic:</a:t>
            </a:r>
          </a:p>
          <a:p>
            <a:pPr marL="457200" indent="-330200" algn="l" eaLnBrk="1" fontAlgn="auto" hangingPunct="1">
              <a:spcBef>
                <a:spcPts val="0"/>
              </a:spcBef>
              <a:spcAft>
                <a:spcPts val="0"/>
              </a:spcAft>
              <a:buSzPct val="100000"/>
              <a:buFontTx/>
              <a:buChar char="-"/>
            </a:pPr>
            <a:r>
              <a:rPr lang="en" sz="1600" kern="0">
                <a:solidFill>
                  <a:srgbClr val="000000"/>
                </a:solidFill>
                <a:latin typeface="Arial"/>
                <a:ea typeface="Arial"/>
                <a:cs typeface="Arial"/>
                <a:sym typeface="Arial"/>
              </a:rPr>
              <a:t>Samples are correlated =&gt; inefficient learning</a:t>
            </a:r>
          </a:p>
          <a:p>
            <a:pPr marL="457200" indent="-330200" algn="l" eaLnBrk="1" fontAlgn="auto" hangingPunct="1">
              <a:spcBef>
                <a:spcPts val="0"/>
              </a:spcBef>
              <a:spcAft>
                <a:spcPts val="0"/>
              </a:spcAft>
              <a:buSzPct val="100000"/>
              <a:buFontTx/>
              <a:buChar char="-"/>
            </a:pPr>
            <a:r>
              <a:rPr lang="en" sz="1600" kern="0">
                <a:solidFill>
                  <a:srgbClr val="000000"/>
                </a:solidFill>
                <a:latin typeface="Arial"/>
                <a:ea typeface="Arial"/>
                <a:cs typeface="Arial"/>
                <a:sym typeface="Arial"/>
              </a:rPr>
              <a:t>Current Q-network parameters determines next training samples (e.g. if maximizing action is to move left, training samples will be dominated by samples from left-hand size) =&gt; can lead to bad feedback loops</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Address these problems using </a:t>
            </a:r>
            <a:r>
              <a:rPr lang="en" sz="1600" b="1" kern="0">
                <a:solidFill>
                  <a:srgbClr val="000000"/>
                </a:solidFill>
                <a:latin typeface="Arial"/>
                <a:ea typeface="Arial"/>
                <a:cs typeface="Arial"/>
                <a:sym typeface="Arial"/>
              </a:rPr>
              <a:t>experience replay</a:t>
            </a:r>
          </a:p>
          <a:p>
            <a:pPr marL="457200" indent="-330200" algn="l" eaLnBrk="1" fontAlgn="auto" hangingPunct="1">
              <a:spcBef>
                <a:spcPts val="0"/>
              </a:spcBef>
              <a:spcAft>
                <a:spcPts val="0"/>
              </a:spcAft>
              <a:buSzPct val="100000"/>
              <a:buFontTx/>
              <a:buChar char="-"/>
            </a:pPr>
            <a:r>
              <a:rPr lang="en" sz="1600" kern="0">
                <a:solidFill>
                  <a:srgbClr val="000000"/>
                </a:solidFill>
                <a:latin typeface="Arial"/>
                <a:ea typeface="Arial"/>
                <a:cs typeface="Arial"/>
                <a:sym typeface="Arial"/>
              </a:rPr>
              <a:t>Continually update a </a:t>
            </a:r>
            <a:r>
              <a:rPr lang="en" sz="1600" b="1" kern="0">
                <a:solidFill>
                  <a:srgbClr val="000000"/>
                </a:solidFill>
                <a:latin typeface="Arial"/>
                <a:ea typeface="Arial"/>
                <a:cs typeface="Arial"/>
                <a:sym typeface="Arial"/>
              </a:rPr>
              <a:t>replay memory</a:t>
            </a:r>
            <a:r>
              <a:rPr lang="en" sz="1600" kern="0">
                <a:solidFill>
                  <a:srgbClr val="000000"/>
                </a:solidFill>
                <a:latin typeface="Arial"/>
                <a:ea typeface="Arial"/>
                <a:cs typeface="Arial"/>
                <a:sym typeface="Arial"/>
              </a:rPr>
              <a:t> table of transitions (s</a:t>
            </a:r>
            <a:r>
              <a:rPr lang="en" sz="1600" kern="0" baseline="-25000">
                <a:solidFill>
                  <a:srgbClr val="000000"/>
                </a:solidFill>
                <a:latin typeface="Arial"/>
                <a:ea typeface="Arial"/>
                <a:cs typeface="Arial"/>
                <a:sym typeface="Arial"/>
              </a:rPr>
              <a:t>t</a:t>
            </a:r>
            <a:r>
              <a:rPr lang="en" sz="1600" kern="0">
                <a:solidFill>
                  <a:srgbClr val="000000"/>
                </a:solidFill>
                <a:latin typeface="Arial"/>
                <a:ea typeface="Arial"/>
                <a:cs typeface="Arial"/>
                <a:sym typeface="Arial"/>
              </a:rPr>
              <a:t>, a</a:t>
            </a:r>
            <a:r>
              <a:rPr lang="en" sz="1600" kern="0" baseline="-25000">
                <a:solidFill>
                  <a:srgbClr val="000000"/>
                </a:solidFill>
                <a:latin typeface="Arial"/>
                <a:ea typeface="Arial"/>
                <a:cs typeface="Arial"/>
                <a:sym typeface="Arial"/>
              </a:rPr>
              <a:t>t</a:t>
            </a:r>
            <a:r>
              <a:rPr lang="en" sz="1600" kern="0">
                <a:solidFill>
                  <a:srgbClr val="000000"/>
                </a:solidFill>
                <a:latin typeface="Arial"/>
                <a:ea typeface="Arial"/>
                <a:cs typeface="Arial"/>
                <a:sym typeface="Arial"/>
              </a:rPr>
              <a:t>, r</a:t>
            </a:r>
            <a:r>
              <a:rPr lang="en" sz="1600" kern="0" baseline="-25000">
                <a:solidFill>
                  <a:srgbClr val="000000"/>
                </a:solidFill>
                <a:latin typeface="Arial"/>
                <a:ea typeface="Arial"/>
                <a:cs typeface="Arial"/>
                <a:sym typeface="Arial"/>
              </a:rPr>
              <a:t>t</a:t>
            </a:r>
            <a:r>
              <a:rPr lang="en" sz="1600" kern="0">
                <a:solidFill>
                  <a:srgbClr val="000000"/>
                </a:solidFill>
                <a:latin typeface="Arial"/>
                <a:ea typeface="Arial"/>
                <a:cs typeface="Arial"/>
                <a:sym typeface="Arial"/>
              </a:rPr>
              <a:t>, s</a:t>
            </a:r>
            <a:r>
              <a:rPr lang="en" sz="1600" kern="0" baseline="-25000">
                <a:solidFill>
                  <a:srgbClr val="000000"/>
                </a:solidFill>
                <a:latin typeface="Arial"/>
                <a:ea typeface="Arial"/>
                <a:cs typeface="Arial"/>
                <a:sym typeface="Arial"/>
              </a:rPr>
              <a:t>t+1</a:t>
            </a:r>
            <a:r>
              <a:rPr lang="en" sz="1600" kern="0">
                <a:solidFill>
                  <a:srgbClr val="000000"/>
                </a:solidFill>
                <a:latin typeface="Arial"/>
                <a:ea typeface="Arial"/>
                <a:cs typeface="Arial"/>
                <a:sym typeface="Arial"/>
              </a:rPr>
              <a:t>) as game (experience) episodes are played</a:t>
            </a:r>
          </a:p>
          <a:p>
            <a:pPr marL="457200" indent="-330200" algn="l" eaLnBrk="1" fontAlgn="auto" hangingPunct="1">
              <a:spcBef>
                <a:spcPts val="0"/>
              </a:spcBef>
              <a:spcAft>
                <a:spcPts val="0"/>
              </a:spcAft>
              <a:buSzPct val="100000"/>
              <a:buFontTx/>
              <a:buChar char="-"/>
            </a:pPr>
            <a:r>
              <a:rPr lang="en" sz="1600" kern="0">
                <a:solidFill>
                  <a:srgbClr val="000000"/>
                </a:solidFill>
                <a:latin typeface="Arial"/>
                <a:ea typeface="Arial"/>
                <a:cs typeface="Arial"/>
                <a:sym typeface="Arial"/>
              </a:rPr>
              <a:t>Train Q-network on random minibatches of transitions from the replay memory, instead of consecutive samples </a:t>
            </a:r>
          </a:p>
        </p:txBody>
      </p:sp>
      <p:sp>
        <p:nvSpPr>
          <p:cNvPr id="701" name="Shape 701"/>
          <p:cNvSpPr txBox="1"/>
          <p:nvPr/>
        </p:nvSpPr>
        <p:spPr>
          <a:xfrm>
            <a:off x="5742425" y="857250"/>
            <a:ext cx="34611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NIPS Workshop 2013; Nature 2015]</a:t>
            </a:r>
          </a:p>
        </p:txBody>
      </p:sp>
    </p:spTree>
    <p:extLst>
      <p:ext uri="{BB962C8B-B14F-4D97-AF65-F5344CB8AC3E}">
        <p14:creationId xmlns:p14="http://schemas.microsoft.com/office/powerpoint/2010/main" val="2101069445"/>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Experience Replay</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64</a:t>
            </a:fld>
            <a:endParaRPr lang="en-US"/>
          </a:p>
        </p:txBody>
      </p:sp>
      <p:pic>
        <p:nvPicPr>
          <p:cNvPr id="6" name="Picture 5"/>
          <p:cNvPicPr>
            <a:picLocks noChangeAspect="1"/>
          </p:cNvPicPr>
          <p:nvPr/>
        </p:nvPicPr>
        <p:blipFill>
          <a:blip r:embed="rId2"/>
          <a:stretch>
            <a:fillRect/>
          </a:stretch>
        </p:blipFill>
        <p:spPr>
          <a:xfrm>
            <a:off x="0" y="1061016"/>
            <a:ext cx="9144000" cy="2977584"/>
          </a:xfrm>
          <a:prstGeom prst="rect">
            <a:avLst/>
          </a:prstGeom>
        </p:spPr>
      </p:pic>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David Silver</a:t>
            </a:r>
            <a:endParaRPr lang="en-US" sz="1200" dirty="0"/>
          </a:p>
        </p:txBody>
      </p:sp>
    </p:spTree>
    <p:extLst>
      <p:ext uri="{BB962C8B-B14F-4D97-AF65-F5344CB8AC3E}">
        <p14:creationId xmlns:p14="http://schemas.microsoft.com/office/powerpoint/2010/main" val="47681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4" name="Shape 804" descr="Google DeepMind created an artificial intelligence program using deep reinforcement learning that plays Atari games and improves itself to a superhuman level. It is capable of playing many Atari games and uses a combination of deep artificial neural networks and reinforcement learning. After presenting their initial results with the algorithm, Google almost immediately acquired the company for several hundred million dollars, hence the name Google DeepMind. Please enjoy the footage and let me know if you have any questions regarding deep learning!  ______________________  Recommended for you: 1. How DeepMind's AlphaGo Defeated Lee Sedol - https://www.youtube.com/watch?v=a-ovvd_ZrmA&amp;index=58&amp;list=PLujxSBD-JXgnqDD1n-V30pKtp6Q886x7e 2. How DeepMind Conquered Go With Deep Learning (AlphaGo) - https://www.youtube.com/watch?v=IFmj5M5Q5jg&amp;index=42&amp;list=PLujxSBD-JXgnqDD1n-V30pKtp6Q886x7e 3. Google DeepMind's Deep Q-Learning &amp; Superhuman Atari Gameplays -  https://www.youtube.com/watch?v=Ih8EfvOzBOY&amp;index=14&amp;list=PLujxSBD-JXgnqDD1n-V30pKtp6Q886x7e  Subscribe if you would like to see more content like this: http://www.youtube.com/subscription_center?add_user=keeroyz  - Original DeepMind code: https://sites.google.com/a/deepmind.com/dqn/  - Ilya Kuzovkin's fork with visualization: https://github.com/kuz/DeepMind-Atari-Deep-Q-Learner  - This patch fixes the visualization when reloading a pre-trained network. The window will appear after the first evaluation batch is done (typically a few minutes): http://cg.tuwien.ac.at/~zsolnai/wp/wp-content/uploads/2015/03/train_agent.patch  - This configuration file will run Ilya Kuzovkin's version with less than 1GB of VRAM: http://cg.tuwien.ac.at/~zsolnai/wp/wp-content/uploads/2015/03/run_gpu  - The original Nature paper on this deep learning technique is available here: http://www.nature.com/nature/journal/v518/n7540/full/nature14236.html  - And some mirrors that are not behind a paywall: http://www.cs.swarthmore.edu/~meeden/cs63/s15/nature15b.pdf http://diyhpl.us/~nmz787/pdf/Human-level_control_through_deep_reinforcement_learning.pdf  Web → https://cg.tuwien.ac.at/~zsolnai/ Twitter → https://twitter.com/karoly_zsolnai" title="Google DeepMind's Deep Q-learning playing Atari Breakout">
            <a:hlinkClick r:id="rId3"/>
          </p:cNvPr>
          <p:cNvSpPr/>
          <p:nvPr/>
        </p:nvSpPr>
        <p:spPr>
          <a:xfrm>
            <a:off x="2170825" y="1189975"/>
            <a:ext cx="5068174" cy="3801124"/>
          </a:xfrm>
          <a:prstGeom prst="rect">
            <a:avLst/>
          </a:prstGeom>
          <a:blipFill>
            <a:blip r:embed="rId4">
              <a:alphaModFix/>
            </a:blip>
            <a:stretch>
              <a:fillRect/>
            </a:stretch>
          </a:blipFill>
          <a:ln>
            <a:noFill/>
          </a:ln>
        </p:spPr>
      </p:sp>
      <p:sp>
        <p:nvSpPr>
          <p:cNvPr id="805" name="Shape 805"/>
          <p:cNvSpPr txBox="1"/>
          <p:nvPr/>
        </p:nvSpPr>
        <p:spPr>
          <a:xfrm>
            <a:off x="6197700" y="5143500"/>
            <a:ext cx="3022500" cy="294000"/>
          </a:xfrm>
          <a:prstGeom prst="rect">
            <a:avLst/>
          </a:prstGeom>
          <a:noFill/>
          <a:ln>
            <a:noFill/>
          </a:ln>
        </p:spPr>
        <p:txBody>
          <a:bodyPr lIns="91425" tIns="91425" rIns="91425" bIns="91425" anchor="t" anchorCtr="0">
            <a:noAutofit/>
          </a:bodyPr>
          <a:lstStyle/>
          <a:p>
            <a:pPr>
              <a:spcBef>
                <a:spcPts val="0"/>
              </a:spcBef>
            </a:pPr>
            <a:r>
              <a:rPr lang="en" sz="800"/>
              <a:t>Video by </a:t>
            </a:r>
            <a:r>
              <a:rPr lang="en" sz="800">
                <a:solidFill>
                  <a:srgbClr val="222222"/>
                </a:solidFill>
                <a:highlight>
                  <a:srgbClr val="FFFFFF"/>
                </a:highlight>
              </a:rPr>
              <a:t>Károly Zsolnai-Fehér</a:t>
            </a:r>
            <a:r>
              <a:rPr lang="en" sz="800"/>
              <a:t>. Reproduced with permission.</a:t>
            </a:r>
          </a:p>
        </p:txBody>
      </p:sp>
      <p:sp>
        <p:nvSpPr>
          <p:cNvPr id="806" name="Shape 806"/>
          <p:cNvSpPr txBox="1"/>
          <p:nvPr/>
        </p:nvSpPr>
        <p:spPr>
          <a:xfrm>
            <a:off x="2145200" y="4955875"/>
            <a:ext cx="3461100" cy="403800"/>
          </a:xfrm>
          <a:prstGeom prst="rect">
            <a:avLst/>
          </a:prstGeom>
          <a:noFill/>
          <a:ln>
            <a:noFill/>
          </a:ln>
        </p:spPr>
        <p:txBody>
          <a:bodyPr lIns="91425" tIns="91425" rIns="91425" bIns="91425" anchor="t" anchorCtr="0">
            <a:noAutofit/>
          </a:bodyPr>
          <a:lstStyle/>
          <a:p>
            <a:pPr>
              <a:spcBef>
                <a:spcPts val="0"/>
              </a:spcBef>
            </a:pPr>
            <a:r>
              <a:rPr lang="en" sz="950" u="sng">
                <a:solidFill>
                  <a:srgbClr val="1155CC"/>
                </a:solidFill>
                <a:highlight>
                  <a:srgbClr val="FFFFFF"/>
                </a:highlight>
                <a:hlinkClick r:id="rId5"/>
              </a:rPr>
              <a:t>https://www.youtube.com/watch?v=V1eYniJ0Rnk</a:t>
            </a:r>
          </a:p>
        </p:txBody>
      </p:sp>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548372442"/>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RL</a:t>
            </a:r>
            <a:endParaRPr lang="en-US" dirty="0"/>
          </a:p>
        </p:txBody>
      </p:sp>
      <p:sp>
        <p:nvSpPr>
          <p:cNvPr id="3" name="Content Placeholder 2"/>
          <p:cNvSpPr>
            <a:spLocks noGrp="1"/>
          </p:cNvSpPr>
          <p:nvPr>
            <p:ph idx="1"/>
          </p:nvPr>
        </p:nvSpPr>
        <p:spPr/>
        <p:txBody>
          <a:bodyPr/>
          <a:lstStyle/>
          <a:p>
            <a:r>
              <a:rPr lang="en-US" dirty="0" smtClean="0"/>
              <a:t>Value-based RL</a:t>
            </a:r>
            <a:endParaRPr lang="en-US" dirty="0"/>
          </a:p>
          <a:p>
            <a:pPr lvl="1"/>
            <a:r>
              <a:rPr lang="en-US" dirty="0" smtClean="0"/>
              <a:t>Use neural nets to represent Q function </a:t>
            </a:r>
          </a:p>
          <a:p>
            <a:endParaRPr lang="en-US" dirty="0" smtClean="0"/>
          </a:p>
          <a:p>
            <a:r>
              <a:rPr lang="en-US" dirty="0" smtClean="0"/>
              <a:t>Policy-based RL</a:t>
            </a:r>
            <a:endParaRPr lang="en-US" dirty="0"/>
          </a:p>
          <a:p>
            <a:pPr lvl="1"/>
            <a:r>
              <a:rPr lang="en-US" dirty="0" smtClean="0"/>
              <a:t>Use neural nets to represent policy </a:t>
            </a:r>
            <a:endParaRPr lang="en-US" dirty="0"/>
          </a:p>
          <a:p>
            <a:pPr lvl="1"/>
            <a:endParaRPr lang="en-US" dirty="0"/>
          </a:p>
          <a:p>
            <a:r>
              <a:rPr lang="en-US" dirty="0"/>
              <a:t>Model</a:t>
            </a:r>
          </a:p>
          <a:p>
            <a:pPr lvl="1"/>
            <a:r>
              <a:rPr lang="en-US" dirty="0" smtClean="0"/>
              <a:t>Use neural nets to represent and learn the model</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66</a:t>
            </a:fld>
            <a:endParaRPr lang="en-US"/>
          </a:p>
        </p:txBody>
      </p:sp>
      <p:pic>
        <p:nvPicPr>
          <p:cNvPr id="11" name="Picture 10"/>
          <p:cNvPicPr>
            <a:picLocks noChangeAspect="1"/>
          </p:cNvPicPr>
          <p:nvPr/>
        </p:nvPicPr>
        <p:blipFill>
          <a:blip r:embed="rId2"/>
          <a:stretch>
            <a:fillRect/>
          </a:stretch>
        </p:blipFill>
        <p:spPr>
          <a:xfrm>
            <a:off x="6070600" y="2057400"/>
            <a:ext cx="2768600" cy="317500"/>
          </a:xfrm>
          <a:prstGeom prst="rect">
            <a:avLst/>
          </a:prstGeom>
        </p:spPr>
      </p:pic>
      <p:pic>
        <p:nvPicPr>
          <p:cNvPr id="12" name="Picture 11"/>
          <p:cNvPicPr>
            <a:picLocks noChangeAspect="1"/>
          </p:cNvPicPr>
          <p:nvPr/>
        </p:nvPicPr>
        <p:blipFill>
          <a:blip r:embed="rId3"/>
          <a:stretch>
            <a:fillRect/>
          </a:stretch>
        </p:blipFill>
        <p:spPr>
          <a:xfrm>
            <a:off x="6096000" y="1587500"/>
            <a:ext cx="1168400" cy="317500"/>
          </a:xfrm>
          <a:prstGeom prst="rect">
            <a:avLst/>
          </a:prstGeom>
        </p:spPr>
      </p:pic>
      <p:pic>
        <p:nvPicPr>
          <p:cNvPr id="13" name="Picture 12"/>
          <p:cNvPicPr>
            <a:picLocks noChangeAspect="1"/>
          </p:cNvPicPr>
          <p:nvPr/>
        </p:nvPicPr>
        <p:blipFill>
          <a:blip r:embed="rId4"/>
          <a:stretch>
            <a:fillRect/>
          </a:stretch>
        </p:blipFill>
        <p:spPr>
          <a:xfrm>
            <a:off x="5562600" y="2965450"/>
            <a:ext cx="292100" cy="190500"/>
          </a:xfrm>
          <a:prstGeom prst="rect">
            <a:avLst/>
          </a:prstGeom>
        </p:spPr>
      </p:pic>
      <p:pic>
        <p:nvPicPr>
          <p:cNvPr id="15" name="Picture 14"/>
          <p:cNvPicPr>
            <a:picLocks noChangeAspect="1"/>
          </p:cNvPicPr>
          <p:nvPr/>
        </p:nvPicPr>
        <p:blipFill>
          <a:blip r:embed="rId5"/>
          <a:stretch>
            <a:fillRect/>
          </a:stretch>
        </p:blipFill>
        <p:spPr>
          <a:xfrm>
            <a:off x="5562600" y="3282950"/>
            <a:ext cx="1143000" cy="292100"/>
          </a:xfrm>
          <a:prstGeom prst="rect">
            <a:avLst/>
          </a:prstGeom>
        </p:spPr>
      </p:pic>
      <p:sp>
        <p:nvSpPr>
          <p:cNvPr id="10" name="Rectangle 9"/>
          <p:cNvSpPr/>
          <p:nvPr/>
        </p:nvSpPr>
        <p:spPr bwMode="auto">
          <a:xfrm>
            <a:off x="533400" y="1143000"/>
            <a:ext cx="8382000" cy="1231900"/>
          </a:xfrm>
          <a:prstGeom prst="rect">
            <a:avLst/>
          </a:prstGeom>
          <a:solidFill>
            <a:schemeClr val="bg1">
              <a:alpha val="8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Rectangle 13"/>
          <p:cNvSpPr/>
          <p:nvPr/>
        </p:nvSpPr>
        <p:spPr bwMode="auto">
          <a:xfrm>
            <a:off x="533400" y="3657600"/>
            <a:ext cx="8382000" cy="1231900"/>
          </a:xfrm>
          <a:prstGeom prst="rect">
            <a:avLst/>
          </a:prstGeom>
          <a:solidFill>
            <a:schemeClr val="bg1">
              <a:alpha val="80000"/>
            </a:schemeClr>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712068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Shape 825"/>
          <p:cNvSpPr txBox="1"/>
          <p:nvPr/>
        </p:nvSpPr>
        <p:spPr>
          <a:xfrm>
            <a:off x="525800" y="1827125"/>
            <a:ext cx="82296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Formally, let’s define a class of parameterized policies: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For each policy, define its value:</a:t>
            </a:r>
          </a:p>
          <a:p>
            <a:pPr algn="l" eaLnBrk="1" fontAlgn="auto" hangingPunct="1">
              <a:spcBef>
                <a:spcPts val="0"/>
              </a:spcBef>
              <a:spcAft>
                <a:spcPts val="0"/>
              </a:spcAft>
              <a:buClr>
                <a:srgbClr val="000000"/>
              </a:buClr>
            </a:pPr>
            <a:endParaRPr sz="1800" kern="0">
              <a:solidFill>
                <a:srgbClr val="000000"/>
              </a:solidFill>
              <a:latin typeface="Arial"/>
              <a:ea typeface="Arial"/>
              <a:cs typeface="Arial"/>
              <a:sym typeface="Arial"/>
            </a:endParaRPr>
          </a:p>
          <a:p>
            <a:pPr algn="l" eaLnBrk="1" fontAlgn="auto" hangingPunct="1">
              <a:spcBef>
                <a:spcPts val="0"/>
              </a:spcBef>
              <a:spcAft>
                <a:spcPts val="0"/>
              </a:spcAft>
              <a:buClr>
                <a:srgbClr val="000000"/>
              </a:buClr>
            </a:pPr>
            <a:endParaRPr sz="1800" kern="0">
              <a:solidFill>
                <a:srgbClr val="000000"/>
              </a:solidFill>
              <a:latin typeface="Arial"/>
              <a:ea typeface="Arial"/>
              <a:cs typeface="Arial"/>
              <a:sym typeface="Arial"/>
            </a:endParaRPr>
          </a:p>
          <a:p>
            <a:pPr algn="l" eaLnBrk="1" fontAlgn="auto" hangingPunct="1">
              <a:spcBef>
                <a:spcPts val="0"/>
              </a:spcBef>
              <a:spcAft>
                <a:spcPts val="0"/>
              </a:spcAft>
              <a:buClr>
                <a:srgbClr val="000000"/>
              </a:buClr>
            </a:pPr>
            <a:endParaRPr sz="1800" kern="0">
              <a:solidFill>
                <a:srgbClr val="000000"/>
              </a:solidFill>
              <a:latin typeface="Arial"/>
              <a:ea typeface="Arial"/>
              <a:cs typeface="Arial"/>
              <a:sym typeface="Arial"/>
            </a:endParaRPr>
          </a:p>
          <a:p>
            <a:pPr algn="l" eaLnBrk="1" fontAlgn="auto" hangingPunct="1">
              <a:spcBef>
                <a:spcPts val="0"/>
              </a:spcBef>
              <a:spcAft>
                <a:spcPts val="0"/>
              </a:spcAft>
              <a:buClr>
                <a:srgbClr val="000000"/>
              </a:buClr>
            </a:pPr>
            <a:endParaRPr sz="1800" kern="0">
              <a:solidFill>
                <a:srgbClr val="000000"/>
              </a:solidFill>
              <a:latin typeface="Arial"/>
              <a:ea typeface="Arial"/>
              <a:cs typeface="Arial"/>
              <a:sym typeface="Arial"/>
            </a:endParaRPr>
          </a:p>
          <a:p>
            <a:pPr algn="l" eaLnBrk="1" fontAlgn="auto" hangingPunct="1">
              <a:spcBef>
                <a:spcPts val="0"/>
              </a:spcBef>
              <a:spcAft>
                <a:spcPts val="0"/>
              </a:spcAft>
              <a:buClr>
                <a:srgbClr val="000000"/>
              </a:buClr>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26" name="Shape 826"/>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Policy Gradients</a:t>
            </a:r>
          </a:p>
        </p:txBody>
      </p:sp>
      <p:pic>
        <p:nvPicPr>
          <p:cNvPr id="828" name="Shape 828"/>
          <p:cNvPicPr preferRelativeResize="0"/>
          <p:nvPr/>
        </p:nvPicPr>
        <p:blipFill>
          <a:blip r:embed="rId3">
            <a:alphaModFix/>
          </a:blip>
          <a:stretch>
            <a:fillRect/>
          </a:stretch>
        </p:blipFill>
        <p:spPr>
          <a:xfrm>
            <a:off x="2658051" y="2795198"/>
            <a:ext cx="2295259" cy="857400"/>
          </a:xfrm>
          <a:prstGeom prst="rect">
            <a:avLst/>
          </a:prstGeom>
          <a:noFill/>
          <a:ln>
            <a:noFill/>
          </a:ln>
        </p:spPr>
      </p:pic>
      <p:pic>
        <p:nvPicPr>
          <p:cNvPr id="829" name="Shape 829"/>
          <p:cNvPicPr preferRelativeResize="0"/>
          <p:nvPr/>
        </p:nvPicPr>
        <p:blipFill>
          <a:blip r:embed="rId4">
            <a:alphaModFix/>
          </a:blip>
          <a:stretch>
            <a:fillRect/>
          </a:stretch>
        </p:blipFill>
        <p:spPr>
          <a:xfrm>
            <a:off x="6145901" y="1920625"/>
            <a:ext cx="2153141" cy="297524"/>
          </a:xfrm>
          <a:prstGeom prst="rect">
            <a:avLst/>
          </a:prstGeom>
          <a:noFill/>
          <a:ln>
            <a:noFill/>
          </a:ln>
        </p:spPr>
      </p:pic>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82100966"/>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p:nvPr/>
        </p:nvSpPr>
        <p:spPr>
          <a:xfrm>
            <a:off x="525800" y="1827125"/>
            <a:ext cx="82296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Formally, let’s define a class of parameterized policies: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For each policy, define its value: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We want to find the optimal policy</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How can we do this? </a:t>
            </a:r>
          </a:p>
        </p:txBody>
      </p:sp>
      <p:sp>
        <p:nvSpPr>
          <p:cNvPr id="835" name="Shape 835"/>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Policy Gradients</a:t>
            </a:r>
          </a:p>
        </p:txBody>
      </p:sp>
      <p:pic>
        <p:nvPicPr>
          <p:cNvPr id="837" name="Shape 837"/>
          <p:cNvPicPr preferRelativeResize="0"/>
          <p:nvPr/>
        </p:nvPicPr>
        <p:blipFill>
          <a:blip r:embed="rId3">
            <a:alphaModFix/>
          </a:blip>
          <a:stretch>
            <a:fillRect/>
          </a:stretch>
        </p:blipFill>
        <p:spPr>
          <a:xfrm>
            <a:off x="2658051" y="2795198"/>
            <a:ext cx="2295259" cy="857400"/>
          </a:xfrm>
          <a:prstGeom prst="rect">
            <a:avLst/>
          </a:prstGeom>
          <a:noFill/>
          <a:ln>
            <a:noFill/>
          </a:ln>
        </p:spPr>
      </p:pic>
      <p:pic>
        <p:nvPicPr>
          <p:cNvPr id="838" name="Shape 838"/>
          <p:cNvPicPr preferRelativeResize="0"/>
          <p:nvPr/>
        </p:nvPicPr>
        <p:blipFill>
          <a:blip r:embed="rId4">
            <a:alphaModFix/>
          </a:blip>
          <a:stretch>
            <a:fillRect/>
          </a:stretch>
        </p:blipFill>
        <p:spPr>
          <a:xfrm>
            <a:off x="4170401" y="4167676"/>
            <a:ext cx="1842725" cy="347175"/>
          </a:xfrm>
          <a:prstGeom prst="rect">
            <a:avLst/>
          </a:prstGeom>
          <a:noFill/>
          <a:ln>
            <a:noFill/>
          </a:ln>
        </p:spPr>
      </p:pic>
      <p:pic>
        <p:nvPicPr>
          <p:cNvPr id="839" name="Shape 839"/>
          <p:cNvPicPr preferRelativeResize="0"/>
          <p:nvPr/>
        </p:nvPicPr>
        <p:blipFill>
          <a:blip r:embed="rId5">
            <a:alphaModFix/>
          </a:blip>
          <a:stretch>
            <a:fillRect/>
          </a:stretch>
        </p:blipFill>
        <p:spPr>
          <a:xfrm>
            <a:off x="6145901" y="1920625"/>
            <a:ext cx="2153141" cy="297524"/>
          </a:xfrm>
          <a:prstGeom prst="rect">
            <a:avLst/>
          </a:prstGeom>
          <a:noFill/>
          <a:ln>
            <a:noFill/>
          </a:ln>
        </p:spPr>
      </p:pic>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67458903"/>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Shape 844"/>
          <p:cNvSpPr txBox="1"/>
          <p:nvPr/>
        </p:nvSpPr>
        <p:spPr>
          <a:xfrm>
            <a:off x="525800" y="1827125"/>
            <a:ext cx="82296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Formally, let’s define a class of parameterized policies: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For each policy, define its value: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We want to find the optimal policy</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How can we do this? </a:t>
            </a:r>
          </a:p>
        </p:txBody>
      </p:sp>
      <p:sp>
        <p:nvSpPr>
          <p:cNvPr id="845" name="Shape 845"/>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Policy Gradients</a:t>
            </a:r>
          </a:p>
        </p:txBody>
      </p:sp>
      <p:pic>
        <p:nvPicPr>
          <p:cNvPr id="847" name="Shape 847"/>
          <p:cNvPicPr preferRelativeResize="0"/>
          <p:nvPr/>
        </p:nvPicPr>
        <p:blipFill>
          <a:blip r:embed="rId3">
            <a:alphaModFix/>
          </a:blip>
          <a:stretch>
            <a:fillRect/>
          </a:stretch>
        </p:blipFill>
        <p:spPr>
          <a:xfrm>
            <a:off x="2658051" y="2795198"/>
            <a:ext cx="2295259" cy="857400"/>
          </a:xfrm>
          <a:prstGeom prst="rect">
            <a:avLst/>
          </a:prstGeom>
          <a:noFill/>
          <a:ln>
            <a:noFill/>
          </a:ln>
        </p:spPr>
      </p:pic>
      <p:pic>
        <p:nvPicPr>
          <p:cNvPr id="848" name="Shape 848"/>
          <p:cNvPicPr preferRelativeResize="0"/>
          <p:nvPr/>
        </p:nvPicPr>
        <p:blipFill>
          <a:blip r:embed="rId4">
            <a:alphaModFix/>
          </a:blip>
          <a:stretch>
            <a:fillRect/>
          </a:stretch>
        </p:blipFill>
        <p:spPr>
          <a:xfrm>
            <a:off x="4170401" y="4167676"/>
            <a:ext cx="1842725" cy="347175"/>
          </a:xfrm>
          <a:prstGeom prst="rect">
            <a:avLst/>
          </a:prstGeom>
          <a:noFill/>
          <a:ln>
            <a:noFill/>
          </a:ln>
        </p:spPr>
      </p:pic>
      <p:pic>
        <p:nvPicPr>
          <p:cNvPr id="849" name="Shape 849"/>
          <p:cNvPicPr preferRelativeResize="0"/>
          <p:nvPr/>
        </p:nvPicPr>
        <p:blipFill>
          <a:blip r:embed="rId5">
            <a:alphaModFix/>
          </a:blip>
          <a:stretch>
            <a:fillRect/>
          </a:stretch>
        </p:blipFill>
        <p:spPr>
          <a:xfrm>
            <a:off x="6145901" y="1920625"/>
            <a:ext cx="2153141" cy="297524"/>
          </a:xfrm>
          <a:prstGeom prst="rect">
            <a:avLst/>
          </a:prstGeom>
          <a:noFill/>
          <a:ln>
            <a:noFill/>
          </a:ln>
        </p:spPr>
      </p:pic>
      <p:sp>
        <p:nvSpPr>
          <p:cNvPr id="850" name="Shape 850"/>
          <p:cNvSpPr txBox="1"/>
          <p:nvPr/>
        </p:nvSpPr>
        <p:spPr>
          <a:xfrm>
            <a:off x="525800" y="4907850"/>
            <a:ext cx="3882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Gradient ascent on policy parameters!</a:t>
            </a: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822499080"/>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 name="robot_a2-4.mov" descr="robot_a2-4.mov"/>
          <p:cNvPicPr>
            <a:picLocks/>
          </p:cNvPicPr>
          <p:nvPr>
            <a:videoFile r:link="rId2"/>
            <p:extLst>
              <p:ext uri="{DAA4B4D4-6D71-4841-9C94-3DE7FCFB9230}">
                <p14:media xmlns:p14="http://schemas.microsoft.com/office/powerpoint/2010/main" r:embed="rId1"/>
              </p:ext>
            </p:extLst>
          </p:nvPr>
        </p:nvPicPr>
        <p:blipFill>
          <a:blip r:embed="rId10">
            <a:extLst/>
          </a:blip>
          <a:stretch>
            <a:fillRect/>
          </a:stretch>
        </p:blipFill>
        <p:spPr>
          <a:xfrm>
            <a:off x="4457700" y="634999"/>
            <a:ext cx="3810000" cy="2857501"/>
          </a:xfrm>
          <a:prstGeom prst="rect">
            <a:avLst/>
          </a:prstGeom>
          <a:ln w="12700">
            <a:miter lim="400000"/>
          </a:ln>
        </p:spPr>
      </p:pic>
      <p:sp>
        <p:nvSpPr>
          <p:cNvPr id="259" name="Example: Hajime Kimura’s RL Robots"/>
          <p:cNvSpPr txBox="1">
            <a:spLocks noGrp="1"/>
          </p:cNvSpPr>
          <p:nvPr>
            <p:ph type="title"/>
          </p:nvPr>
        </p:nvSpPr>
        <p:spPr>
          <a:xfrm>
            <a:off x="303088" y="-451731"/>
            <a:ext cx="8615475" cy="1518048"/>
          </a:xfrm>
          <a:prstGeom prst="rect">
            <a:avLst/>
          </a:prstGeom>
        </p:spPr>
        <p:txBody>
          <a:bodyPr/>
          <a:lstStyle/>
          <a:p>
            <a:r>
              <a:t>Example: Hajime Kimura’s RL Robots</a:t>
            </a:r>
          </a:p>
        </p:txBody>
      </p:sp>
      <p:sp>
        <p:nvSpPr>
          <p:cNvPr id="260" name="Before"/>
          <p:cNvSpPr txBox="1"/>
          <p:nvPr/>
        </p:nvSpPr>
        <p:spPr>
          <a:xfrm>
            <a:off x="1790700" y="3441700"/>
            <a:ext cx="1102073"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defTabSz="321468">
              <a:lnSpc>
                <a:spcPts val="2600"/>
              </a:lnSpc>
              <a:tabLst>
                <a:tab pos="914400" algn="l"/>
              </a:tabLst>
              <a:defRPr sz="2200">
                <a:latin typeface="Comic Sans MS"/>
                <a:ea typeface="Comic Sans MS"/>
                <a:cs typeface="Comic Sans MS"/>
                <a:sym typeface="Comic Sans MS"/>
              </a:defRPr>
            </a:lvl1pPr>
          </a:lstStyle>
          <a:p>
            <a:r>
              <a:t>Before</a:t>
            </a:r>
          </a:p>
        </p:txBody>
      </p:sp>
      <p:pic>
        <p:nvPicPr>
          <p:cNvPr id="261" name="robot_a0-8.mov" descr="robot_a0-8.mov"/>
          <p:cNvPicPr>
            <a:picLocks/>
          </p:cNvPicPr>
          <p:nvPr>
            <a:videoFile r:link="rId4"/>
            <p:extLst>
              <p:ext uri="{DAA4B4D4-6D71-4841-9C94-3DE7FCFB9230}">
                <p14:media xmlns:p14="http://schemas.microsoft.com/office/powerpoint/2010/main" r:embed="rId3"/>
              </p:ext>
            </p:extLst>
          </p:nvPr>
        </p:nvPicPr>
        <p:blipFill>
          <a:blip r:embed="rId11">
            <a:extLst/>
          </a:blip>
          <a:stretch>
            <a:fillRect/>
          </a:stretch>
        </p:blipFill>
        <p:spPr>
          <a:xfrm>
            <a:off x="368299" y="634999"/>
            <a:ext cx="3826935" cy="2870202"/>
          </a:xfrm>
          <a:prstGeom prst="rect">
            <a:avLst/>
          </a:prstGeom>
          <a:ln w="12700">
            <a:miter lim="400000"/>
          </a:ln>
        </p:spPr>
      </p:pic>
      <p:pic>
        <p:nvPicPr>
          <p:cNvPr id="262" name="robot_a02-3.mov" descr="robot_a02-3.mov"/>
          <p:cNvPicPr>
            <a:picLocks/>
          </p:cNvPicPr>
          <p:nvPr>
            <a:videoFile r:link="rId6"/>
            <p:extLst>
              <p:ext uri="{DAA4B4D4-6D71-4841-9C94-3DE7FCFB9230}">
                <p14:media xmlns:p14="http://schemas.microsoft.com/office/powerpoint/2010/main" r:embed="rId5"/>
              </p:ext>
            </p:extLst>
          </p:nvPr>
        </p:nvPicPr>
        <p:blipFill>
          <a:blip r:embed="rId12">
            <a:extLst/>
          </a:blip>
          <a:stretch>
            <a:fillRect/>
          </a:stretch>
        </p:blipFill>
        <p:spPr>
          <a:xfrm>
            <a:off x="444499" y="3810000"/>
            <a:ext cx="3670302" cy="2752725"/>
          </a:xfrm>
          <a:prstGeom prst="rect">
            <a:avLst/>
          </a:prstGeom>
          <a:ln w="12700">
            <a:miter lim="400000"/>
          </a:ln>
        </p:spPr>
      </p:pic>
      <p:pic>
        <p:nvPicPr>
          <p:cNvPr id="263" name="robot_b-4.mov" descr="robot_b-4.mov"/>
          <p:cNvPicPr>
            <a:picLocks/>
          </p:cNvPicPr>
          <p:nvPr>
            <a:videoFile r:link="rId8"/>
            <p:extLst>
              <p:ext uri="{DAA4B4D4-6D71-4841-9C94-3DE7FCFB9230}">
                <p14:media xmlns:p14="http://schemas.microsoft.com/office/powerpoint/2010/main" r:embed="rId7"/>
              </p:ext>
            </p:extLst>
          </p:nvPr>
        </p:nvPicPr>
        <p:blipFill>
          <a:blip r:embed="rId13">
            <a:extLst/>
          </a:blip>
          <a:stretch>
            <a:fillRect/>
          </a:stretch>
        </p:blipFill>
        <p:spPr>
          <a:xfrm>
            <a:off x="4559300" y="3797300"/>
            <a:ext cx="3657600" cy="2743201"/>
          </a:xfrm>
          <a:prstGeom prst="rect">
            <a:avLst/>
          </a:prstGeom>
          <a:ln w="12700">
            <a:miter lim="400000"/>
          </a:ln>
        </p:spPr>
      </p:pic>
      <p:sp>
        <p:nvSpPr>
          <p:cNvPr id="264" name="After"/>
          <p:cNvSpPr txBox="1"/>
          <p:nvPr/>
        </p:nvSpPr>
        <p:spPr>
          <a:xfrm>
            <a:off x="5905500" y="3429000"/>
            <a:ext cx="949226"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defTabSz="321468">
              <a:lnSpc>
                <a:spcPts val="2600"/>
              </a:lnSpc>
              <a:tabLst>
                <a:tab pos="914400" algn="l"/>
              </a:tabLst>
              <a:defRPr sz="2200">
                <a:latin typeface="Comic Sans MS"/>
                <a:ea typeface="Comic Sans MS"/>
                <a:cs typeface="Comic Sans MS"/>
                <a:sym typeface="Comic Sans MS"/>
              </a:defRPr>
            </a:lvl1pPr>
          </a:lstStyle>
          <a:p>
            <a:r>
              <a:t>After</a:t>
            </a:r>
          </a:p>
        </p:txBody>
      </p:sp>
      <p:sp>
        <p:nvSpPr>
          <p:cNvPr id="265" name="Backward"/>
          <p:cNvSpPr txBox="1"/>
          <p:nvPr/>
        </p:nvSpPr>
        <p:spPr>
          <a:xfrm>
            <a:off x="1638300" y="6489700"/>
            <a:ext cx="1473548"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defTabSz="321468">
              <a:lnSpc>
                <a:spcPts val="2600"/>
              </a:lnSpc>
              <a:tabLst>
                <a:tab pos="914400" algn="l"/>
              </a:tabLst>
              <a:defRPr sz="2200">
                <a:latin typeface="Comic Sans MS"/>
                <a:ea typeface="Comic Sans MS"/>
                <a:cs typeface="Comic Sans MS"/>
                <a:sym typeface="Comic Sans MS"/>
              </a:defRPr>
            </a:lvl1pPr>
          </a:lstStyle>
          <a:p>
            <a:r>
              <a:t>Backward</a:t>
            </a:r>
          </a:p>
        </p:txBody>
      </p:sp>
      <p:sp>
        <p:nvSpPr>
          <p:cNvPr id="266" name="New Robot, Same algorithm"/>
          <p:cNvSpPr txBox="1"/>
          <p:nvPr/>
        </p:nvSpPr>
        <p:spPr>
          <a:xfrm>
            <a:off x="4445000" y="6477000"/>
            <a:ext cx="4047828"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defTabSz="321468">
              <a:lnSpc>
                <a:spcPts val="2600"/>
              </a:lnSpc>
              <a:tabLst>
                <a:tab pos="914400" algn="l"/>
                <a:tab pos="1828800" algn="l"/>
                <a:tab pos="2743200" algn="l"/>
                <a:tab pos="3657600" algn="l"/>
              </a:tabLst>
              <a:defRPr sz="2200">
                <a:latin typeface="Comic Sans MS"/>
                <a:ea typeface="Comic Sans MS"/>
                <a:cs typeface="Comic Sans MS"/>
                <a:sym typeface="Comic Sans MS"/>
              </a:defRPr>
            </a:lvl1pPr>
          </a:lstStyle>
          <a:p>
            <a:r>
              <a:t>New Robot, Same algorithm</a:t>
            </a:r>
          </a:p>
        </p:txBody>
      </p:sp>
      <p:sp>
        <p:nvSpPr>
          <p:cNvPr id="1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Rich Sutton</a:t>
            </a:r>
            <a:endParaRPr lang="en-US" sz="1200" dirty="0"/>
          </a:p>
        </p:txBody>
      </p:sp>
    </p:spTree>
    <p:extLst>
      <p:ext uri="{BB962C8B-B14F-4D97-AF65-F5344CB8AC3E}">
        <p14:creationId xmlns:p14="http://schemas.microsoft.com/office/powerpoint/2010/main" val="97893094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58"/>
                                        </p:tgtEl>
                                        <p:attrNameLst>
                                          <p:attrName>style.visibility</p:attrName>
                                        </p:attrNameLst>
                                      </p:cBhvr>
                                      <p:to>
                                        <p:strVal val="visible"/>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1" fill="hold"/>
                                        <p:tgtEl>
                                          <p:spTgt spid="258"/>
                                        </p:tgtEl>
                                      </p:cBhvr>
                                    </p:cmd>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262"/>
                                        </p:tgtEl>
                                        <p:attrNameLst>
                                          <p:attrName>style.visibility</p:attrName>
                                        </p:attrNameLst>
                                      </p:cBhvr>
                                      <p:to>
                                        <p:strVal val="visible"/>
                                      </p:to>
                                    </p:set>
                                  </p:childTnLst>
                                </p:cTn>
                              </p:par>
                            </p:childTnLst>
                          </p:cTn>
                        </p:par>
                        <p:par>
                          <p:cTn id="18" fill="hold">
                            <p:stCondLst>
                              <p:cond delay="0"/>
                            </p:stCondLst>
                            <p:childTnLst>
                              <p:par>
                                <p:cTn id="19" presetID="1" presetClass="mediacall" presetSubtype="0" fill="hold" nodeType="afterEffect">
                                  <p:stCondLst>
                                    <p:cond delay="0"/>
                                  </p:stCondLst>
                                  <p:childTnLst>
                                    <p:cmd type="call" cmd="playFrom(0.0)">
                                      <p:cBhvr>
                                        <p:cTn id="20" dur="1" fill="hold"/>
                                        <p:tgtEl>
                                          <p:spTgt spid="262"/>
                                        </p:tgtEl>
                                      </p:cBhvr>
                                    </p:cmd>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263"/>
                                        </p:tgtEl>
                                        <p:attrNameLst>
                                          <p:attrName>style.visibility</p:attrName>
                                        </p:attrNameLst>
                                      </p:cBhvr>
                                      <p:to>
                                        <p:strVal val="visible"/>
                                      </p:to>
                                    </p:set>
                                  </p:childTnLst>
                                </p:cTn>
                              </p:par>
                            </p:childTnLst>
                          </p:cTn>
                        </p:par>
                        <p:par>
                          <p:cTn id="25" fill="hold">
                            <p:stCondLst>
                              <p:cond delay="0"/>
                            </p:stCondLst>
                            <p:childTnLst>
                              <p:par>
                                <p:cTn id="26" presetID="1" presetClass="mediacall" presetSubtype="0" fill="hold" nodeType="afterEffect">
                                  <p:stCondLst>
                                    <p:cond delay="0"/>
                                  </p:stCondLst>
                                  <p:childTnLst>
                                    <p:cmd type="call" cmd="playFrom(0.0)">
                                      <p:cBhvr>
                                        <p:cTn id="27" dur="1" fill="hold"/>
                                        <p:tgtEl>
                                          <p:spTgt spid="26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28" fill="hold" display="0">
                  <p:stCondLst>
                    <p:cond delay="indefinite"/>
                  </p:stCondLst>
                </p:cTn>
                <p:tgtEl>
                  <p:spTgt spid="258"/>
                </p:tgtEl>
              </p:cMediaNode>
            </p:video>
            <p:video>
              <p:cMediaNode vol="100000">
                <p:cTn id="29" fill="hold" display="0">
                  <p:stCondLst>
                    <p:cond delay="indefinite"/>
                  </p:stCondLst>
                </p:cTn>
                <p:tgtEl>
                  <p:spTgt spid="261"/>
                </p:tgtEl>
              </p:cMediaNode>
            </p:video>
            <p:video>
              <p:cMediaNode vol="100000">
                <p:cTn id="30" fill="hold" display="0">
                  <p:stCondLst>
                    <p:cond delay="indefinite"/>
                  </p:stCondLst>
                </p:cTn>
                <p:tgtEl>
                  <p:spTgt spid="262"/>
                </p:tgtEl>
              </p:cMediaNode>
            </p:video>
            <p:video>
              <p:cMediaNode vol="100000">
                <p:cTn id="31" fill="hold" display="0">
                  <p:stCondLst>
                    <p:cond delay="indefinite"/>
                  </p:stCondLst>
                </p:cTn>
                <p:tgtEl>
                  <p:spTgt spid="263"/>
                </p:tgtEl>
              </p:cMediaNode>
            </p:video>
          </p:childTnLst>
        </p:cTn>
      </p:par>
    </p:tnLst>
    <p:bldLst>
      <p:bldP spid="258" grpId="0" animBg="1" advAuto="0"/>
      <p:bldP spid="262" grpId="0" animBg="1" advAuto="0"/>
      <p:bldP spid="263" grpId="0" animBg="1" advAuto="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Shape 855"/>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a:solidFill>
                  <a:schemeClr val="dk1"/>
                </a:solidFill>
              </a:rPr>
              <a:t>REINFORCE algorithm</a:t>
            </a:r>
          </a:p>
        </p:txBody>
      </p:sp>
      <p:pic>
        <p:nvPicPr>
          <p:cNvPr id="857" name="Shape 857"/>
          <p:cNvPicPr preferRelativeResize="0"/>
          <p:nvPr/>
        </p:nvPicPr>
        <p:blipFill>
          <a:blip r:embed="rId3">
            <a:alphaModFix/>
          </a:blip>
          <a:stretch>
            <a:fillRect/>
          </a:stretch>
        </p:blipFill>
        <p:spPr>
          <a:xfrm>
            <a:off x="4637200" y="3875637"/>
            <a:ext cx="2661642" cy="297524"/>
          </a:xfrm>
          <a:prstGeom prst="rect">
            <a:avLst/>
          </a:prstGeom>
          <a:noFill/>
          <a:ln>
            <a:noFill/>
          </a:ln>
        </p:spPr>
      </p:pic>
      <p:pic>
        <p:nvPicPr>
          <p:cNvPr id="858" name="Shape 858"/>
          <p:cNvPicPr preferRelativeResize="0"/>
          <p:nvPr/>
        </p:nvPicPr>
        <p:blipFill>
          <a:blip r:embed="rId4">
            <a:alphaModFix/>
          </a:blip>
          <a:stretch>
            <a:fillRect/>
          </a:stretch>
        </p:blipFill>
        <p:spPr>
          <a:xfrm>
            <a:off x="3015750" y="2369273"/>
            <a:ext cx="2626700" cy="994075"/>
          </a:xfrm>
          <a:prstGeom prst="rect">
            <a:avLst/>
          </a:prstGeom>
          <a:noFill/>
          <a:ln>
            <a:noFill/>
          </a:ln>
        </p:spPr>
      </p:pic>
      <p:sp>
        <p:nvSpPr>
          <p:cNvPr id="859" name="Shape 859"/>
          <p:cNvSpPr txBox="1"/>
          <p:nvPr/>
        </p:nvSpPr>
        <p:spPr>
          <a:xfrm>
            <a:off x="476575" y="1842675"/>
            <a:ext cx="81117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61111"/>
            </a:pPr>
            <a:r>
              <a:rPr lang="en" sz="1800" kern="0">
                <a:solidFill>
                  <a:srgbClr val="000000"/>
                </a:solidFill>
                <a:latin typeface="Arial"/>
                <a:ea typeface="Arial"/>
                <a:cs typeface="Arial"/>
                <a:sym typeface="Arial"/>
              </a:rPr>
              <a:t>Mathematically, we can write:</a:t>
            </a:r>
          </a:p>
          <a:p>
            <a:pPr algn="l" eaLnBrk="1" fontAlgn="auto" hangingPunct="1">
              <a:spcBef>
                <a:spcPts val="0"/>
              </a:spcBef>
              <a:spcAft>
                <a:spcPts val="0"/>
              </a:spcAft>
              <a:buClr>
                <a:srgbClr val="000000"/>
              </a:buClr>
            </a:pPr>
            <a:endParaRPr sz="1800" kern="0">
              <a:solidFill>
                <a:srgbClr val="000000"/>
              </a:solidFill>
              <a:latin typeface="Arial"/>
              <a:ea typeface="Arial"/>
              <a:cs typeface="Arial"/>
              <a:sym typeface="Arial"/>
            </a:endParaRPr>
          </a:p>
          <a:p>
            <a:pPr algn="l" eaLnBrk="1" fontAlgn="auto" hangingPunct="1">
              <a:spcBef>
                <a:spcPts val="0"/>
              </a:spcBef>
              <a:spcAft>
                <a:spcPts val="0"/>
              </a:spcAft>
              <a:buClr>
                <a:srgbClr val="000000"/>
              </a:buClr>
            </a:pPr>
            <a:endParaRPr sz="1800" kern="0">
              <a:solidFill>
                <a:srgbClr val="000000"/>
              </a:solidFill>
              <a:latin typeface="Arial"/>
              <a:ea typeface="Arial"/>
              <a:cs typeface="Arial"/>
              <a:sym typeface="Arial"/>
            </a:endParaRPr>
          </a:p>
          <a:p>
            <a:pPr algn="l" eaLnBrk="1" fontAlgn="auto" hangingPunct="1">
              <a:spcBef>
                <a:spcPts val="0"/>
              </a:spcBef>
              <a:spcAft>
                <a:spcPts val="0"/>
              </a:spcAft>
              <a:buClr>
                <a:srgbClr val="000000"/>
              </a:buClr>
            </a:pPr>
            <a:endParaRPr sz="1800" kern="0">
              <a:solidFill>
                <a:srgbClr val="000000"/>
              </a:solidFill>
              <a:latin typeface="Arial"/>
              <a:ea typeface="Arial"/>
              <a:cs typeface="Arial"/>
              <a:sym typeface="Arial"/>
            </a:endParaRPr>
          </a:p>
          <a:p>
            <a:pPr algn="l" eaLnBrk="1" fontAlgn="auto" hangingPunct="1">
              <a:spcBef>
                <a:spcPts val="0"/>
              </a:spcBef>
              <a:spcAft>
                <a:spcPts val="0"/>
              </a:spcAft>
              <a:buClr>
                <a:srgbClr val="000000"/>
              </a:buClr>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buClr>
                <a:srgbClr val="000000"/>
              </a:buClr>
              <a:buSzPct val="61111"/>
            </a:pPr>
            <a:r>
              <a:rPr lang="en" sz="1800" kern="0">
                <a:solidFill>
                  <a:srgbClr val="000000"/>
                </a:solidFill>
                <a:latin typeface="Arial"/>
                <a:ea typeface="Arial"/>
                <a:cs typeface="Arial"/>
                <a:sym typeface="Arial"/>
              </a:rPr>
              <a:t>Where r(𝜏) is the reward of a trajectory</a:t>
            </a:r>
          </a:p>
          <a:p>
            <a:pPr algn="l" eaLnBrk="1" fontAlgn="auto" hangingPunct="1">
              <a:spcBef>
                <a:spcPts val="0"/>
              </a:spcBef>
              <a:spcAft>
                <a:spcPts val="0"/>
              </a:spcAft>
              <a:buClr>
                <a:srgbClr val="000000"/>
              </a:buClr>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881529361"/>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txBox="1">
            <a:spLocks noGrp="1"/>
          </p:cNvSpPr>
          <p:nvPr>
            <p:ph type="title"/>
          </p:nvPr>
        </p:nvSpPr>
        <p:spPr>
          <a:xfrm>
            <a:off x="461900" y="1063228"/>
            <a:ext cx="8229600" cy="857400"/>
          </a:xfrm>
          <a:prstGeom prst="rect">
            <a:avLst/>
          </a:prstGeom>
        </p:spPr>
        <p:txBody>
          <a:bodyPr lIns="91425" tIns="91425" rIns="91425" bIns="91425" anchor="ctr" anchorCtr="0">
            <a:noAutofit/>
          </a:bodyPr>
          <a:lstStyle/>
          <a:p>
            <a:r>
              <a:rPr lang="en" dirty="0">
                <a:solidFill>
                  <a:schemeClr val="tx1"/>
                </a:solidFill>
              </a:rPr>
              <a:t>REINFORCE algorithm</a:t>
            </a:r>
          </a:p>
        </p:txBody>
      </p:sp>
      <p:pic>
        <p:nvPicPr>
          <p:cNvPr id="866" name="Shape 866"/>
          <p:cNvPicPr preferRelativeResize="0"/>
          <p:nvPr/>
        </p:nvPicPr>
        <p:blipFill>
          <a:blip r:embed="rId3">
            <a:alphaModFix/>
          </a:blip>
          <a:stretch>
            <a:fillRect/>
          </a:stretch>
        </p:blipFill>
        <p:spPr>
          <a:xfrm>
            <a:off x="2506225" y="1920624"/>
            <a:ext cx="2265556" cy="857400"/>
          </a:xfrm>
          <a:prstGeom prst="rect">
            <a:avLst/>
          </a:prstGeom>
          <a:noFill/>
          <a:ln>
            <a:noFill/>
          </a:ln>
        </p:spPr>
      </p:pic>
      <p:sp>
        <p:nvSpPr>
          <p:cNvPr id="867" name="Shape 867"/>
          <p:cNvSpPr txBox="1"/>
          <p:nvPr/>
        </p:nvSpPr>
        <p:spPr>
          <a:xfrm>
            <a:off x="4799700" y="1157125"/>
            <a:ext cx="6600" cy="40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pPr>
            <a:endParaRPr sz="1400" kern="0">
              <a:solidFill>
                <a:srgbClr val="000000"/>
              </a:solidFill>
              <a:latin typeface="Arial"/>
              <a:ea typeface="Arial"/>
              <a:cs typeface="Arial"/>
              <a:sym typeface="Arial"/>
            </a:endParaRPr>
          </a:p>
        </p:txBody>
      </p:sp>
      <p:sp>
        <p:nvSpPr>
          <p:cNvPr id="868" name="Shape 868"/>
          <p:cNvSpPr txBox="1"/>
          <p:nvPr/>
        </p:nvSpPr>
        <p:spPr>
          <a:xfrm>
            <a:off x="425300" y="1786700"/>
            <a:ext cx="3882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Expected reward:</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14396019"/>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Shape 873"/>
          <p:cNvSpPr txBox="1">
            <a:spLocks noGrp="1"/>
          </p:cNvSpPr>
          <p:nvPr>
            <p:ph type="title"/>
          </p:nvPr>
        </p:nvSpPr>
        <p:spPr>
          <a:xfrm>
            <a:off x="461900" y="1063228"/>
            <a:ext cx="8229600" cy="857400"/>
          </a:xfrm>
          <a:prstGeom prst="rect">
            <a:avLst/>
          </a:prstGeom>
        </p:spPr>
        <p:txBody>
          <a:bodyPr lIns="91425" tIns="91425" rIns="91425" bIns="91425" anchor="ctr" anchorCtr="0">
            <a:noAutofit/>
          </a:bodyPr>
          <a:lstStyle/>
          <a:p>
            <a:r>
              <a:rPr lang="en" dirty="0">
                <a:solidFill>
                  <a:schemeClr val="tx1"/>
                </a:solidFill>
              </a:rPr>
              <a:t>REINFORCE algorithm</a:t>
            </a:r>
          </a:p>
        </p:txBody>
      </p:sp>
      <p:pic>
        <p:nvPicPr>
          <p:cNvPr id="875" name="Shape 875"/>
          <p:cNvPicPr preferRelativeResize="0"/>
          <p:nvPr/>
        </p:nvPicPr>
        <p:blipFill>
          <a:blip r:embed="rId3">
            <a:alphaModFix/>
          </a:blip>
          <a:stretch>
            <a:fillRect/>
          </a:stretch>
        </p:blipFill>
        <p:spPr>
          <a:xfrm>
            <a:off x="2506225" y="1920624"/>
            <a:ext cx="2265556" cy="857400"/>
          </a:xfrm>
          <a:prstGeom prst="rect">
            <a:avLst/>
          </a:prstGeom>
          <a:noFill/>
          <a:ln>
            <a:noFill/>
          </a:ln>
        </p:spPr>
      </p:pic>
      <p:pic>
        <p:nvPicPr>
          <p:cNvPr id="876" name="Shape 876"/>
          <p:cNvPicPr preferRelativeResize="0"/>
          <p:nvPr/>
        </p:nvPicPr>
        <p:blipFill>
          <a:blip r:embed="rId4">
            <a:alphaModFix/>
          </a:blip>
          <a:stretch>
            <a:fillRect/>
          </a:stretch>
        </p:blipFill>
        <p:spPr>
          <a:xfrm>
            <a:off x="3015751" y="2955175"/>
            <a:ext cx="3007605" cy="548637"/>
          </a:xfrm>
          <a:prstGeom prst="rect">
            <a:avLst/>
          </a:prstGeom>
          <a:noFill/>
          <a:ln>
            <a:noFill/>
          </a:ln>
        </p:spPr>
      </p:pic>
      <p:sp>
        <p:nvSpPr>
          <p:cNvPr id="877" name="Shape 877"/>
          <p:cNvSpPr txBox="1"/>
          <p:nvPr/>
        </p:nvSpPr>
        <p:spPr>
          <a:xfrm>
            <a:off x="4799700" y="1157125"/>
            <a:ext cx="6600" cy="40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78" name="Shape 878"/>
          <p:cNvSpPr txBox="1"/>
          <p:nvPr/>
        </p:nvSpPr>
        <p:spPr>
          <a:xfrm>
            <a:off x="405675" y="2972525"/>
            <a:ext cx="3882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Now let’s differentiate this: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79" name="Shape 879"/>
          <p:cNvSpPr txBox="1"/>
          <p:nvPr/>
        </p:nvSpPr>
        <p:spPr>
          <a:xfrm>
            <a:off x="425300" y="1786700"/>
            <a:ext cx="3882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Expected reward:</a:t>
            </a: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75448755"/>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Shape 884"/>
          <p:cNvSpPr txBox="1">
            <a:spLocks noGrp="1"/>
          </p:cNvSpPr>
          <p:nvPr>
            <p:ph type="title"/>
          </p:nvPr>
        </p:nvSpPr>
        <p:spPr>
          <a:xfrm>
            <a:off x="461900" y="1063228"/>
            <a:ext cx="8229600" cy="857400"/>
          </a:xfrm>
          <a:prstGeom prst="rect">
            <a:avLst/>
          </a:prstGeom>
        </p:spPr>
        <p:txBody>
          <a:bodyPr lIns="91425" tIns="91425" rIns="91425" bIns="91425" anchor="ctr" anchorCtr="0">
            <a:noAutofit/>
          </a:bodyPr>
          <a:lstStyle/>
          <a:p>
            <a:r>
              <a:rPr lang="en" dirty="0">
                <a:solidFill>
                  <a:schemeClr val="tx1"/>
                </a:solidFill>
              </a:rPr>
              <a:t>REINFORCE algorithm</a:t>
            </a:r>
          </a:p>
        </p:txBody>
      </p:sp>
      <p:pic>
        <p:nvPicPr>
          <p:cNvPr id="886" name="Shape 886"/>
          <p:cNvPicPr preferRelativeResize="0"/>
          <p:nvPr/>
        </p:nvPicPr>
        <p:blipFill>
          <a:blip r:embed="rId3">
            <a:alphaModFix/>
          </a:blip>
          <a:stretch>
            <a:fillRect/>
          </a:stretch>
        </p:blipFill>
        <p:spPr>
          <a:xfrm>
            <a:off x="2506225" y="1920624"/>
            <a:ext cx="2265556" cy="857400"/>
          </a:xfrm>
          <a:prstGeom prst="rect">
            <a:avLst/>
          </a:prstGeom>
          <a:noFill/>
          <a:ln>
            <a:noFill/>
          </a:ln>
        </p:spPr>
      </p:pic>
      <p:pic>
        <p:nvPicPr>
          <p:cNvPr id="887" name="Shape 887"/>
          <p:cNvPicPr preferRelativeResize="0"/>
          <p:nvPr/>
        </p:nvPicPr>
        <p:blipFill>
          <a:blip r:embed="rId4">
            <a:alphaModFix/>
          </a:blip>
          <a:stretch>
            <a:fillRect/>
          </a:stretch>
        </p:blipFill>
        <p:spPr>
          <a:xfrm>
            <a:off x="3015751" y="2955175"/>
            <a:ext cx="3007605" cy="548637"/>
          </a:xfrm>
          <a:prstGeom prst="rect">
            <a:avLst/>
          </a:prstGeom>
          <a:noFill/>
          <a:ln>
            <a:noFill/>
          </a:ln>
        </p:spPr>
      </p:pic>
      <p:sp>
        <p:nvSpPr>
          <p:cNvPr id="888" name="Shape 888"/>
          <p:cNvSpPr txBox="1"/>
          <p:nvPr/>
        </p:nvSpPr>
        <p:spPr>
          <a:xfrm>
            <a:off x="6111775" y="2914050"/>
            <a:ext cx="2955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dirty="0">
                <a:solidFill>
                  <a:srgbClr val="FF0000"/>
                </a:solidFill>
                <a:latin typeface="Arial"/>
                <a:ea typeface="Arial"/>
                <a:cs typeface="Arial"/>
                <a:sym typeface="Arial"/>
              </a:rPr>
              <a:t>Intractable! </a:t>
            </a:r>
            <a:r>
              <a:rPr lang="en-US" sz="1400" kern="0" dirty="0" smtClean="0">
                <a:solidFill>
                  <a:srgbClr val="FF0000"/>
                </a:solidFill>
                <a:latin typeface="Arial"/>
                <a:ea typeface="Arial"/>
                <a:cs typeface="Arial"/>
                <a:sym typeface="Arial"/>
              </a:rPr>
              <a:t>Expectation of </a:t>
            </a:r>
            <a:r>
              <a:rPr lang="en-US" sz="1400" kern="0" dirty="0">
                <a:solidFill>
                  <a:srgbClr val="FF0000"/>
                </a:solidFill>
                <a:latin typeface="Arial"/>
                <a:ea typeface="Arial"/>
                <a:cs typeface="Arial"/>
                <a:sym typeface="Arial"/>
              </a:rPr>
              <a:t>g</a:t>
            </a:r>
            <a:r>
              <a:rPr lang="en" sz="1400" kern="0" dirty="0" err="1" smtClean="0">
                <a:solidFill>
                  <a:srgbClr val="FF0000"/>
                </a:solidFill>
                <a:latin typeface="Arial"/>
                <a:ea typeface="Arial"/>
                <a:cs typeface="Arial"/>
                <a:sym typeface="Arial"/>
              </a:rPr>
              <a:t>radient</a:t>
            </a:r>
            <a:r>
              <a:rPr lang="en" sz="1400" kern="0" dirty="0" smtClean="0">
                <a:solidFill>
                  <a:srgbClr val="FF0000"/>
                </a:solidFill>
                <a:latin typeface="Arial"/>
                <a:ea typeface="Arial"/>
                <a:cs typeface="Arial"/>
                <a:sym typeface="Arial"/>
              </a:rPr>
              <a:t> is </a:t>
            </a:r>
            <a:r>
              <a:rPr lang="en" sz="1400" kern="0" dirty="0">
                <a:solidFill>
                  <a:srgbClr val="FF0000"/>
                </a:solidFill>
                <a:latin typeface="Arial"/>
                <a:ea typeface="Arial"/>
                <a:cs typeface="Arial"/>
                <a:sym typeface="Arial"/>
              </a:rPr>
              <a:t>problematic when p depends on </a:t>
            </a:r>
            <a:r>
              <a:rPr lang="en" sz="1400" kern="0" dirty="0" err="1">
                <a:solidFill>
                  <a:srgbClr val="FF0000"/>
                </a:solidFill>
                <a:latin typeface="Arial"/>
                <a:ea typeface="Arial"/>
                <a:cs typeface="Arial"/>
                <a:sym typeface="Arial"/>
              </a:rPr>
              <a:t>θ</a:t>
            </a:r>
            <a:r>
              <a:rPr lang="en" sz="1400" kern="0" dirty="0">
                <a:solidFill>
                  <a:srgbClr val="FF0000"/>
                </a:solidFill>
                <a:latin typeface="Arial"/>
                <a:ea typeface="Arial"/>
                <a:cs typeface="Arial"/>
                <a:sym typeface="Arial"/>
              </a:rPr>
              <a:t> </a:t>
            </a:r>
          </a:p>
        </p:txBody>
      </p:sp>
      <p:sp>
        <p:nvSpPr>
          <p:cNvPr id="889" name="Shape 889"/>
          <p:cNvSpPr txBox="1"/>
          <p:nvPr/>
        </p:nvSpPr>
        <p:spPr>
          <a:xfrm>
            <a:off x="4799700" y="1157125"/>
            <a:ext cx="6600" cy="40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90" name="Shape 890"/>
          <p:cNvSpPr txBox="1"/>
          <p:nvPr/>
        </p:nvSpPr>
        <p:spPr>
          <a:xfrm>
            <a:off x="405675" y="2972525"/>
            <a:ext cx="3882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Now let’s differentiate this: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91" name="Shape 891"/>
          <p:cNvSpPr txBox="1"/>
          <p:nvPr/>
        </p:nvSpPr>
        <p:spPr>
          <a:xfrm>
            <a:off x="425300" y="1786700"/>
            <a:ext cx="3882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Expected reward:</a:t>
            </a:r>
          </a:p>
        </p:txBody>
      </p:sp>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012131553"/>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Shape 896"/>
          <p:cNvSpPr txBox="1">
            <a:spLocks noGrp="1"/>
          </p:cNvSpPr>
          <p:nvPr>
            <p:ph type="title"/>
          </p:nvPr>
        </p:nvSpPr>
        <p:spPr>
          <a:xfrm>
            <a:off x="461900" y="1063228"/>
            <a:ext cx="8229600" cy="857400"/>
          </a:xfrm>
          <a:prstGeom prst="rect">
            <a:avLst/>
          </a:prstGeom>
        </p:spPr>
        <p:txBody>
          <a:bodyPr lIns="91425" tIns="91425" rIns="91425" bIns="91425" anchor="ctr" anchorCtr="0">
            <a:noAutofit/>
          </a:bodyPr>
          <a:lstStyle/>
          <a:p>
            <a:r>
              <a:rPr lang="en" dirty="0">
                <a:solidFill>
                  <a:schemeClr val="tx1"/>
                </a:solidFill>
              </a:rPr>
              <a:t>REINFORCE algorithm</a:t>
            </a:r>
          </a:p>
        </p:txBody>
      </p:sp>
      <p:pic>
        <p:nvPicPr>
          <p:cNvPr id="898" name="Shape 898"/>
          <p:cNvPicPr preferRelativeResize="0"/>
          <p:nvPr/>
        </p:nvPicPr>
        <p:blipFill>
          <a:blip r:embed="rId3">
            <a:alphaModFix/>
          </a:blip>
          <a:stretch>
            <a:fillRect/>
          </a:stretch>
        </p:blipFill>
        <p:spPr>
          <a:xfrm>
            <a:off x="2506225" y="1920624"/>
            <a:ext cx="2265556" cy="857400"/>
          </a:xfrm>
          <a:prstGeom prst="rect">
            <a:avLst/>
          </a:prstGeom>
          <a:noFill/>
          <a:ln>
            <a:noFill/>
          </a:ln>
        </p:spPr>
      </p:pic>
      <p:pic>
        <p:nvPicPr>
          <p:cNvPr id="899" name="Shape 899"/>
          <p:cNvPicPr preferRelativeResize="0"/>
          <p:nvPr/>
        </p:nvPicPr>
        <p:blipFill>
          <a:blip r:embed="rId4">
            <a:alphaModFix/>
          </a:blip>
          <a:stretch>
            <a:fillRect/>
          </a:stretch>
        </p:blipFill>
        <p:spPr>
          <a:xfrm>
            <a:off x="3015751" y="2955175"/>
            <a:ext cx="3007605" cy="548637"/>
          </a:xfrm>
          <a:prstGeom prst="rect">
            <a:avLst/>
          </a:prstGeom>
          <a:noFill/>
          <a:ln>
            <a:noFill/>
          </a:ln>
        </p:spPr>
      </p:pic>
      <p:sp>
        <p:nvSpPr>
          <p:cNvPr id="900" name="Shape 900"/>
          <p:cNvSpPr txBox="1"/>
          <p:nvPr/>
        </p:nvSpPr>
        <p:spPr>
          <a:xfrm>
            <a:off x="6111775" y="2914050"/>
            <a:ext cx="2955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dirty="0">
                <a:solidFill>
                  <a:srgbClr val="FF0000"/>
                </a:solidFill>
                <a:latin typeface="Arial"/>
                <a:ea typeface="Arial"/>
                <a:cs typeface="Arial"/>
                <a:sym typeface="Arial"/>
              </a:rPr>
              <a:t>Intractable! </a:t>
            </a:r>
            <a:r>
              <a:rPr lang="en-US" sz="1400" kern="0" dirty="0">
                <a:solidFill>
                  <a:srgbClr val="FF0000"/>
                </a:solidFill>
                <a:latin typeface="Arial"/>
                <a:ea typeface="Arial"/>
                <a:cs typeface="Arial"/>
                <a:sym typeface="Arial"/>
              </a:rPr>
              <a:t>Expectation of g</a:t>
            </a:r>
            <a:r>
              <a:rPr lang="en" sz="1400" kern="0" dirty="0" err="1">
                <a:solidFill>
                  <a:srgbClr val="FF0000"/>
                </a:solidFill>
                <a:latin typeface="Arial"/>
                <a:ea typeface="Arial"/>
                <a:cs typeface="Arial"/>
                <a:sym typeface="Arial"/>
              </a:rPr>
              <a:t>radient</a:t>
            </a:r>
            <a:r>
              <a:rPr lang="en" sz="1400" kern="0" dirty="0">
                <a:solidFill>
                  <a:srgbClr val="FF0000"/>
                </a:solidFill>
                <a:latin typeface="Arial"/>
                <a:ea typeface="Arial"/>
                <a:cs typeface="Arial"/>
                <a:sym typeface="Arial"/>
              </a:rPr>
              <a:t> is problematic when p depends on </a:t>
            </a:r>
            <a:r>
              <a:rPr lang="en" sz="1400" kern="0" dirty="0" err="1">
                <a:solidFill>
                  <a:srgbClr val="FF0000"/>
                </a:solidFill>
                <a:latin typeface="Arial"/>
                <a:ea typeface="Arial"/>
                <a:cs typeface="Arial"/>
                <a:sym typeface="Arial"/>
              </a:rPr>
              <a:t>θ</a:t>
            </a:r>
            <a:r>
              <a:rPr lang="en" sz="1400" kern="0" dirty="0">
                <a:solidFill>
                  <a:srgbClr val="FF0000"/>
                </a:solidFill>
                <a:latin typeface="Arial"/>
                <a:ea typeface="Arial"/>
                <a:cs typeface="Arial"/>
                <a:sym typeface="Arial"/>
              </a:rPr>
              <a:t> </a:t>
            </a:r>
          </a:p>
        </p:txBody>
      </p:sp>
      <p:pic>
        <p:nvPicPr>
          <p:cNvPr id="901" name="Shape 901"/>
          <p:cNvPicPr preferRelativeResize="0"/>
          <p:nvPr/>
        </p:nvPicPr>
        <p:blipFill>
          <a:blip r:embed="rId5">
            <a:alphaModFix/>
          </a:blip>
          <a:stretch>
            <a:fillRect/>
          </a:stretch>
        </p:blipFill>
        <p:spPr>
          <a:xfrm>
            <a:off x="3631951" y="3799026"/>
            <a:ext cx="4694525" cy="508475"/>
          </a:xfrm>
          <a:prstGeom prst="rect">
            <a:avLst/>
          </a:prstGeom>
          <a:noFill/>
          <a:ln>
            <a:noFill/>
          </a:ln>
        </p:spPr>
      </p:pic>
      <p:sp>
        <p:nvSpPr>
          <p:cNvPr id="902" name="Shape 902"/>
          <p:cNvSpPr txBox="1"/>
          <p:nvPr/>
        </p:nvSpPr>
        <p:spPr>
          <a:xfrm>
            <a:off x="4799700" y="1157125"/>
            <a:ext cx="6600" cy="40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03" name="Shape 903"/>
          <p:cNvSpPr txBox="1"/>
          <p:nvPr/>
        </p:nvSpPr>
        <p:spPr>
          <a:xfrm>
            <a:off x="405675" y="2972525"/>
            <a:ext cx="3882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Now let’s differentiate this: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However, we can use a nice trick:</a:t>
            </a: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04" name="Shape 904"/>
          <p:cNvSpPr txBox="1"/>
          <p:nvPr/>
        </p:nvSpPr>
        <p:spPr>
          <a:xfrm>
            <a:off x="425300" y="1786700"/>
            <a:ext cx="3882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Expected reward:</a:t>
            </a:r>
          </a:p>
        </p:txBody>
      </p:sp>
      <p:sp>
        <p:nvSpPr>
          <p:cNvPr id="1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007240246"/>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Shape 909"/>
          <p:cNvSpPr txBox="1">
            <a:spLocks noGrp="1"/>
          </p:cNvSpPr>
          <p:nvPr>
            <p:ph type="title"/>
          </p:nvPr>
        </p:nvSpPr>
        <p:spPr>
          <a:xfrm>
            <a:off x="461900" y="1063228"/>
            <a:ext cx="8229600" cy="857400"/>
          </a:xfrm>
          <a:prstGeom prst="rect">
            <a:avLst/>
          </a:prstGeom>
        </p:spPr>
        <p:txBody>
          <a:bodyPr lIns="91425" tIns="91425" rIns="91425" bIns="91425" anchor="ctr" anchorCtr="0">
            <a:noAutofit/>
          </a:bodyPr>
          <a:lstStyle/>
          <a:p>
            <a:r>
              <a:rPr lang="en" dirty="0">
                <a:solidFill>
                  <a:schemeClr val="tx1"/>
                </a:solidFill>
              </a:rPr>
              <a:t>REINFORCE algorithm</a:t>
            </a:r>
          </a:p>
        </p:txBody>
      </p:sp>
      <p:pic>
        <p:nvPicPr>
          <p:cNvPr id="911" name="Shape 911"/>
          <p:cNvPicPr preferRelativeResize="0"/>
          <p:nvPr/>
        </p:nvPicPr>
        <p:blipFill>
          <a:blip r:embed="rId3">
            <a:alphaModFix/>
          </a:blip>
          <a:stretch>
            <a:fillRect/>
          </a:stretch>
        </p:blipFill>
        <p:spPr>
          <a:xfrm>
            <a:off x="2506225" y="1920624"/>
            <a:ext cx="2265556" cy="857400"/>
          </a:xfrm>
          <a:prstGeom prst="rect">
            <a:avLst/>
          </a:prstGeom>
          <a:noFill/>
          <a:ln>
            <a:noFill/>
          </a:ln>
        </p:spPr>
      </p:pic>
      <p:pic>
        <p:nvPicPr>
          <p:cNvPr id="912" name="Shape 912"/>
          <p:cNvPicPr preferRelativeResize="0"/>
          <p:nvPr/>
        </p:nvPicPr>
        <p:blipFill>
          <a:blip r:embed="rId4">
            <a:alphaModFix/>
          </a:blip>
          <a:stretch>
            <a:fillRect/>
          </a:stretch>
        </p:blipFill>
        <p:spPr>
          <a:xfrm>
            <a:off x="3015751" y="2955175"/>
            <a:ext cx="3007605" cy="548637"/>
          </a:xfrm>
          <a:prstGeom prst="rect">
            <a:avLst/>
          </a:prstGeom>
          <a:noFill/>
          <a:ln>
            <a:noFill/>
          </a:ln>
        </p:spPr>
      </p:pic>
      <p:sp>
        <p:nvSpPr>
          <p:cNvPr id="913" name="Shape 913"/>
          <p:cNvSpPr txBox="1"/>
          <p:nvPr/>
        </p:nvSpPr>
        <p:spPr>
          <a:xfrm>
            <a:off x="6111775" y="2914050"/>
            <a:ext cx="2955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dirty="0">
                <a:solidFill>
                  <a:srgbClr val="FF0000"/>
                </a:solidFill>
                <a:latin typeface="Arial"/>
                <a:ea typeface="Arial"/>
                <a:cs typeface="Arial"/>
                <a:sym typeface="Arial"/>
              </a:rPr>
              <a:t>Intractable! </a:t>
            </a:r>
            <a:r>
              <a:rPr lang="en-US" sz="1400" kern="0" dirty="0">
                <a:solidFill>
                  <a:srgbClr val="FF0000"/>
                </a:solidFill>
                <a:latin typeface="Arial"/>
                <a:ea typeface="Arial"/>
                <a:cs typeface="Arial"/>
                <a:sym typeface="Arial"/>
              </a:rPr>
              <a:t>Expectation of g</a:t>
            </a:r>
            <a:r>
              <a:rPr lang="en" sz="1400" kern="0" dirty="0" err="1">
                <a:solidFill>
                  <a:srgbClr val="FF0000"/>
                </a:solidFill>
                <a:latin typeface="Arial"/>
                <a:ea typeface="Arial"/>
                <a:cs typeface="Arial"/>
                <a:sym typeface="Arial"/>
              </a:rPr>
              <a:t>radient</a:t>
            </a:r>
            <a:r>
              <a:rPr lang="en" sz="1400" kern="0" dirty="0">
                <a:solidFill>
                  <a:srgbClr val="FF0000"/>
                </a:solidFill>
                <a:latin typeface="Arial"/>
                <a:ea typeface="Arial"/>
                <a:cs typeface="Arial"/>
                <a:sym typeface="Arial"/>
              </a:rPr>
              <a:t> is problematic when p depends on </a:t>
            </a:r>
            <a:r>
              <a:rPr lang="en" sz="1400" kern="0" dirty="0" err="1">
                <a:solidFill>
                  <a:srgbClr val="FF0000"/>
                </a:solidFill>
                <a:latin typeface="Arial"/>
                <a:ea typeface="Arial"/>
                <a:cs typeface="Arial"/>
                <a:sym typeface="Arial"/>
              </a:rPr>
              <a:t>θ</a:t>
            </a:r>
            <a:r>
              <a:rPr lang="en" sz="1400" kern="0" dirty="0">
                <a:solidFill>
                  <a:srgbClr val="FF0000"/>
                </a:solidFill>
                <a:latin typeface="Arial"/>
                <a:ea typeface="Arial"/>
                <a:cs typeface="Arial"/>
                <a:sym typeface="Arial"/>
              </a:rPr>
              <a:t> </a:t>
            </a:r>
          </a:p>
        </p:txBody>
      </p:sp>
      <p:pic>
        <p:nvPicPr>
          <p:cNvPr id="914" name="Shape 914"/>
          <p:cNvPicPr preferRelativeResize="0"/>
          <p:nvPr/>
        </p:nvPicPr>
        <p:blipFill>
          <a:blip r:embed="rId5">
            <a:alphaModFix/>
          </a:blip>
          <a:stretch>
            <a:fillRect/>
          </a:stretch>
        </p:blipFill>
        <p:spPr>
          <a:xfrm>
            <a:off x="3631951" y="3799026"/>
            <a:ext cx="4694525" cy="508475"/>
          </a:xfrm>
          <a:prstGeom prst="rect">
            <a:avLst/>
          </a:prstGeom>
          <a:noFill/>
          <a:ln>
            <a:noFill/>
          </a:ln>
        </p:spPr>
      </p:pic>
      <p:pic>
        <p:nvPicPr>
          <p:cNvPr id="915" name="Shape 915"/>
          <p:cNvPicPr preferRelativeResize="0"/>
          <p:nvPr/>
        </p:nvPicPr>
        <p:blipFill>
          <a:blip r:embed="rId6">
            <a:alphaModFix/>
          </a:blip>
          <a:stretch>
            <a:fillRect/>
          </a:stretch>
        </p:blipFill>
        <p:spPr>
          <a:xfrm>
            <a:off x="2000400" y="4502123"/>
            <a:ext cx="3956302" cy="857399"/>
          </a:xfrm>
          <a:prstGeom prst="rect">
            <a:avLst/>
          </a:prstGeom>
          <a:noFill/>
          <a:ln>
            <a:noFill/>
          </a:ln>
        </p:spPr>
      </p:pic>
      <p:sp>
        <p:nvSpPr>
          <p:cNvPr id="916" name="Shape 916"/>
          <p:cNvSpPr txBox="1"/>
          <p:nvPr/>
        </p:nvSpPr>
        <p:spPr>
          <a:xfrm>
            <a:off x="6165600" y="4862700"/>
            <a:ext cx="2052000" cy="738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dirty="0">
                <a:solidFill>
                  <a:srgbClr val="0000FF"/>
                </a:solidFill>
                <a:latin typeface="Arial"/>
                <a:ea typeface="Arial"/>
                <a:cs typeface="Arial"/>
                <a:sym typeface="Arial"/>
              </a:rPr>
              <a:t>Can estimate with Monte Carlo sampling</a:t>
            </a:r>
          </a:p>
        </p:txBody>
      </p:sp>
      <p:sp>
        <p:nvSpPr>
          <p:cNvPr id="917" name="Shape 917"/>
          <p:cNvSpPr txBox="1"/>
          <p:nvPr/>
        </p:nvSpPr>
        <p:spPr>
          <a:xfrm>
            <a:off x="4799700" y="1157125"/>
            <a:ext cx="6600" cy="40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18" name="Shape 918"/>
          <p:cNvSpPr txBox="1"/>
          <p:nvPr/>
        </p:nvSpPr>
        <p:spPr>
          <a:xfrm>
            <a:off x="405675" y="2972525"/>
            <a:ext cx="3882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Now let’s differentiate this: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However, we can use a nice trick:</a:t>
            </a:r>
          </a:p>
          <a:p>
            <a:pPr algn="l" eaLnBrk="1" fontAlgn="auto" hangingPunct="1">
              <a:spcBef>
                <a:spcPts val="0"/>
              </a:spcBef>
              <a:spcAft>
                <a:spcPts val="0"/>
              </a:spcAft>
            </a:pPr>
            <a:r>
              <a:rPr lang="en" sz="1600" kern="0">
                <a:solidFill>
                  <a:srgbClr val="000000"/>
                </a:solidFill>
                <a:latin typeface="Arial"/>
                <a:ea typeface="Arial"/>
                <a:cs typeface="Arial"/>
                <a:sym typeface="Arial"/>
              </a:rPr>
              <a:t>If we inject this back:</a:t>
            </a: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19" name="Shape 919"/>
          <p:cNvSpPr txBox="1"/>
          <p:nvPr/>
        </p:nvSpPr>
        <p:spPr>
          <a:xfrm>
            <a:off x="425300" y="1786700"/>
            <a:ext cx="38829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Expected reward:</a:t>
            </a:r>
          </a:p>
        </p:txBody>
      </p:sp>
      <p:sp>
        <p:nvSpPr>
          <p:cNvPr id="1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4956067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Shape 924"/>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a:t>REINFORCE algorithm</a:t>
            </a:r>
          </a:p>
        </p:txBody>
      </p:sp>
      <p:sp>
        <p:nvSpPr>
          <p:cNvPr id="926" name="Shape 926"/>
          <p:cNvSpPr txBox="1"/>
          <p:nvPr/>
        </p:nvSpPr>
        <p:spPr>
          <a:xfrm>
            <a:off x="395650" y="1857375"/>
            <a:ext cx="82911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Can we compute those quantities without knowing the transition probabilities?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We have: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pic>
        <p:nvPicPr>
          <p:cNvPr id="927" name="Shape 927"/>
          <p:cNvPicPr preferRelativeResize="0"/>
          <p:nvPr/>
        </p:nvPicPr>
        <p:blipFill>
          <a:blip r:embed="rId3">
            <a:alphaModFix/>
          </a:blip>
          <a:stretch>
            <a:fillRect/>
          </a:stretch>
        </p:blipFill>
        <p:spPr>
          <a:xfrm>
            <a:off x="1527676" y="2529574"/>
            <a:ext cx="3152893" cy="490050"/>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52821927"/>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Shape 932"/>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a:t>REINFORCE algorithm</a:t>
            </a:r>
          </a:p>
        </p:txBody>
      </p:sp>
      <p:sp>
        <p:nvSpPr>
          <p:cNvPr id="934" name="Shape 934"/>
          <p:cNvSpPr txBox="1"/>
          <p:nvPr/>
        </p:nvSpPr>
        <p:spPr>
          <a:xfrm>
            <a:off x="395650" y="1857375"/>
            <a:ext cx="82911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Can we compute those quantities without knowing the transition probabilities?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We have: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Thus: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pic>
        <p:nvPicPr>
          <p:cNvPr id="935" name="Shape 935"/>
          <p:cNvPicPr preferRelativeResize="0"/>
          <p:nvPr/>
        </p:nvPicPr>
        <p:blipFill>
          <a:blip r:embed="rId3">
            <a:alphaModFix/>
          </a:blip>
          <a:stretch>
            <a:fillRect/>
          </a:stretch>
        </p:blipFill>
        <p:spPr>
          <a:xfrm>
            <a:off x="1527676" y="2529574"/>
            <a:ext cx="3152893" cy="490050"/>
          </a:xfrm>
          <a:prstGeom prst="rect">
            <a:avLst/>
          </a:prstGeom>
          <a:noFill/>
          <a:ln>
            <a:noFill/>
          </a:ln>
        </p:spPr>
      </p:pic>
      <p:pic>
        <p:nvPicPr>
          <p:cNvPr id="936" name="Shape 936"/>
          <p:cNvPicPr preferRelativeResize="0"/>
          <p:nvPr/>
        </p:nvPicPr>
        <p:blipFill>
          <a:blip r:embed="rId4">
            <a:alphaModFix/>
          </a:blip>
          <a:stretch>
            <a:fillRect/>
          </a:stretch>
        </p:blipFill>
        <p:spPr>
          <a:xfrm>
            <a:off x="1132025" y="3050176"/>
            <a:ext cx="4345436" cy="490037"/>
          </a:xfrm>
          <a:prstGeom prst="rect">
            <a:avLst/>
          </a:prstGeom>
          <a:noFill/>
          <a:ln>
            <a:noFill/>
          </a:ln>
        </p:spPr>
      </p:pic>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2611835"/>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Shape 941"/>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a:t>REINFORCE algorithm</a:t>
            </a:r>
          </a:p>
        </p:txBody>
      </p:sp>
      <p:sp>
        <p:nvSpPr>
          <p:cNvPr id="943" name="Shape 943"/>
          <p:cNvSpPr txBox="1"/>
          <p:nvPr/>
        </p:nvSpPr>
        <p:spPr>
          <a:xfrm>
            <a:off x="395650" y="1857375"/>
            <a:ext cx="82911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Can we compute those quantities without knowing the transition probabilities?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We have: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Thus: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And when differentiating:</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pic>
        <p:nvPicPr>
          <p:cNvPr id="944" name="Shape 944"/>
          <p:cNvPicPr preferRelativeResize="0"/>
          <p:nvPr/>
        </p:nvPicPr>
        <p:blipFill>
          <a:blip r:embed="rId3">
            <a:alphaModFix/>
          </a:blip>
          <a:stretch>
            <a:fillRect/>
          </a:stretch>
        </p:blipFill>
        <p:spPr>
          <a:xfrm>
            <a:off x="1527676" y="2529574"/>
            <a:ext cx="3152893" cy="490050"/>
          </a:xfrm>
          <a:prstGeom prst="rect">
            <a:avLst/>
          </a:prstGeom>
          <a:noFill/>
          <a:ln>
            <a:noFill/>
          </a:ln>
        </p:spPr>
      </p:pic>
      <p:pic>
        <p:nvPicPr>
          <p:cNvPr id="945" name="Shape 945"/>
          <p:cNvPicPr preferRelativeResize="0"/>
          <p:nvPr/>
        </p:nvPicPr>
        <p:blipFill>
          <a:blip r:embed="rId4">
            <a:alphaModFix/>
          </a:blip>
          <a:stretch>
            <a:fillRect/>
          </a:stretch>
        </p:blipFill>
        <p:spPr>
          <a:xfrm>
            <a:off x="1132025" y="3050176"/>
            <a:ext cx="4345436" cy="490037"/>
          </a:xfrm>
          <a:prstGeom prst="rect">
            <a:avLst/>
          </a:prstGeom>
          <a:noFill/>
          <a:ln>
            <a:noFill/>
          </a:ln>
        </p:spPr>
      </p:pic>
      <p:pic>
        <p:nvPicPr>
          <p:cNvPr id="946" name="Shape 946"/>
          <p:cNvPicPr preferRelativeResize="0"/>
          <p:nvPr/>
        </p:nvPicPr>
        <p:blipFill>
          <a:blip r:embed="rId5">
            <a:alphaModFix/>
          </a:blip>
          <a:stretch>
            <a:fillRect/>
          </a:stretch>
        </p:blipFill>
        <p:spPr>
          <a:xfrm>
            <a:off x="3114525" y="3582925"/>
            <a:ext cx="3217787" cy="490050"/>
          </a:xfrm>
          <a:prstGeom prst="rect">
            <a:avLst/>
          </a:prstGeom>
          <a:noFill/>
          <a:ln>
            <a:noFill/>
          </a:ln>
        </p:spPr>
      </p:pic>
      <p:sp>
        <p:nvSpPr>
          <p:cNvPr id="947" name="Shape 947"/>
          <p:cNvSpPr txBox="1"/>
          <p:nvPr/>
        </p:nvSpPr>
        <p:spPr>
          <a:xfrm>
            <a:off x="6427100" y="3353562"/>
            <a:ext cx="2600400" cy="738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600" kern="0">
                <a:solidFill>
                  <a:srgbClr val="0000FF"/>
                </a:solidFill>
                <a:latin typeface="Arial"/>
                <a:ea typeface="Arial"/>
                <a:cs typeface="Arial"/>
                <a:sym typeface="Arial"/>
              </a:rPr>
              <a:t>Doesn’t depend on transition probabilities!</a:t>
            </a: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17369081"/>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Shape 952"/>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a:t>REINFORCE algorithm</a:t>
            </a:r>
          </a:p>
        </p:txBody>
      </p:sp>
      <p:sp>
        <p:nvSpPr>
          <p:cNvPr id="954" name="Shape 954"/>
          <p:cNvSpPr txBox="1"/>
          <p:nvPr/>
        </p:nvSpPr>
        <p:spPr>
          <a:xfrm>
            <a:off x="395650" y="1857375"/>
            <a:ext cx="82911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Can we compute those quantities without knowing the transition probabilities?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We have: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Thus: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And when differentiating:</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Therefore when sampling a trajectory 𝜏, we can estimate J(𝜃) with</a:t>
            </a:r>
          </a:p>
        </p:txBody>
      </p:sp>
      <p:pic>
        <p:nvPicPr>
          <p:cNvPr id="955" name="Shape 955"/>
          <p:cNvPicPr preferRelativeResize="0"/>
          <p:nvPr/>
        </p:nvPicPr>
        <p:blipFill>
          <a:blip r:embed="rId3">
            <a:alphaModFix/>
          </a:blip>
          <a:stretch>
            <a:fillRect/>
          </a:stretch>
        </p:blipFill>
        <p:spPr>
          <a:xfrm>
            <a:off x="1527676" y="2529574"/>
            <a:ext cx="3152893" cy="490050"/>
          </a:xfrm>
          <a:prstGeom prst="rect">
            <a:avLst/>
          </a:prstGeom>
          <a:noFill/>
          <a:ln>
            <a:noFill/>
          </a:ln>
        </p:spPr>
      </p:pic>
      <p:pic>
        <p:nvPicPr>
          <p:cNvPr id="956" name="Shape 956"/>
          <p:cNvPicPr preferRelativeResize="0"/>
          <p:nvPr/>
        </p:nvPicPr>
        <p:blipFill>
          <a:blip r:embed="rId4">
            <a:alphaModFix/>
          </a:blip>
          <a:stretch>
            <a:fillRect/>
          </a:stretch>
        </p:blipFill>
        <p:spPr>
          <a:xfrm>
            <a:off x="1132025" y="3050176"/>
            <a:ext cx="4345436" cy="490037"/>
          </a:xfrm>
          <a:prstGeom prst="rect">
            <a:avLst/>
          </a:prstGeom>
          <a:noFill/>
          <a:ln>
            <a:noFill/>
          </a:ln>
        </p:spPr>
      </p:pic>
      <p:pic>
        <p:nvPicPr>
          <p:cNvPr id="957" name="Shape 957"/>
          <p:cNvPicPr preferRelativeResize="0"/>
          <p:nvPr/>
        </p:nvPicPr>
        <p:blipFill>
          <a:blip r:embed="rId5">
            <a:alphaModFix/>
          </a:blip>
          <a:stretch>
            <a:fillRect/>
          </a:stretch>
        </p:blipFill>
        <p:spPr>
          <a:xfrm>
            <a:off x="3114525" y="3582925"/>
            <a:ext cx="3217787" cy="490050"/>
          </a:xfrm>
          <a:prstGeom prst="rect">
            <a:avLst/>
          </a:prstGeom>
          <a:noFill/>
          <a:ln>
            <a:noFill/>
          </a:ln>
        </p:spPr>
      </p:pic>
      <p:pic>
        <p:nvPicPr>
          <p:cNvPr id="958" name="Shape 958"/>
          <p:cNvPicPr preferRelativeResize="0"/>
          <p:nvPr/>
        </p:nvPicPr>
        <p:blipFill>
          <a:blip r:embed="rId6">
            <a:alphaModFix/>
          </a:blip>
          <a:stretch>
            <a:fillRect/>
          </a:stretch>
        </p:blipFill>
        <p:spPr>
          <a:xfrm>
            <a:off x="2629026" y="4654975"/>
            <a:ext cx="3543825" cy="564550"/>
          </a:xfrm>
          <a:prstGeom prst="rect">
            <a:avLst/>
          </a:prstGeom>
          <a:noFill/>
          <a:ln>
            <a:noFill/>
          </a:ln>
        </p:spPr>
      </p:pic>
      <p:sp>
        <p:nvSpPr>
          <p:cNvPr id="959" name="Shape 959"/>
          <p:cNvSpPr txBox="1"/>
          <p:nvPr/>
        </p:nvSpPr>
        <p:spPr>
          <a:xfrm>
            <a:off x="6427100" y="3353562"/>
            <a:ext cx="2600400" cy="738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600" kern="0">
                <a:solidFill>
                  <a:srgbClr val="0000FF"/>
                </a:solidFill>
                <a:latin typeface="Arial"/>
                <a:ea typeface="Arial"/>
                <a:cs typeface="Arial"/>
                <a:sym typeface="Arial"/>
              </a:rPr>
              <a:t>Doesn’t depend on transition probabilities!</a:t>
            </a:r>
          </a:p>
        </p:txBody>
      </p:sp>
      <p:pic>
        <p:nvPicPr>
          <p:cNvPr id="960" name="Shape 960"/>
          <p:cNvPicPr preferRelativeResize="0"/>
          <p:nvPr/>
        </p:nvPicPr>
        <p:blipFill>
          <a:blip r:embed="rId7">
            <a:alphaModFix/>
          </a:blip>
          <a:stretch>
            <a:fillRect/>
          </a:stretch>
        </p:blipFill>
        <p:spPr>
          <a:xfrm>
            <a:off x="4951900" y="999973"/>
            <a:ext cx="3956302" cy="857399"/>
          </a:xfrm>
          <a:prstGeom prst="rect">
            <a:avLst/>
          </a:prstGeom>
          <a:noFill/>
          <a:ln>
            <a:noFill/>
          </a:ln>
        </p:spPr>
      </p:pic>
      <p:sp>
        <p:nvSpPr>
          <p:cNvPr id="1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2188330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8" name="The RL Interface"/>
          <p:cNvSpPr txBox="1">
            <a:spLocks noGrp="1"/>
          </p:cNvSpPr>
          <p:nvPr>
            <p:ph type="title"/>
          </p:nvPr>
        </p:nvSpPr>
        <p:spPr>
          <a:xfrm>
            <a:off x="379589" y="163855"/>
            <a:ext cx="7804548" cy="909528"/>
          </a:xfrm>
          <a:prstGeom prst="rect">
            <a:avLst/>
          </a:prstGeom>
        </p:spPr>
        <p:txBody>
          <a:bodyPr/>
          <a:lstStyle>
            <a:lvl1pPr algn="l">
              <a:defRPr sz="3200">
                <a:solidFill>
                  <a:srgbClr val="0433FF"/>
                </a:solidFill>
              </a:defRPr>
            </a:lvl1pPr>
          </a:lstStyle>
          <a:p>
            <a:r>
              <a:t>The RL Interface</a:t>
            </a:r>
          </a:p>
        </p:txBody>
      </p:sp>
      <p:sp>
        <p:nvSpPr>
          <p:cNvPr id="269" name="Environment may be unknown, nonlinear, stochastic and complex…"/>
          <p:cNvSpPr txBox="1">
            <a:spLocks noGrp="1"/>
          </p:cNvSpPr>
          <p:nvPr>
            <p:ph type="body" sz="half" idx="1"/>
          </p:nvPr>
        </p:nvSpPr>
        <p:spPr>
          <a:xfrm>
            <a:off x="390650" y="4160307"/>
            <a:ext cx="8362700" cy="2502289"/>
          </a:xfrm>
          <a:prstGeom prst="rect">
            <a:avLst/>
          </a:prstGeom>
        </p:spPr>
        <p:txBody>
          <a:bodyPr/>
          <a:lstStyle/>
          <a:p>
            <a:pPr marL="296333" indent="-296333">
              <a:spcBef>
                <a:spcPts val="2100"/>
              </a:spcBef>
              <a:defRPr sz="2000"/>
            </a:pPr>
            <a:r>
              <a:t>Environment may be unknown, nonlinear, stochastic and complex</a:t>
            </a:r>
          </a:p>
          <a:p>
            <a:pPr marL="296333" indent="-296333">
              <a:spcBef>
                <a:spcPts val="2100"/>
              </a:spcBef>
              <a:defRPr sz="2000"/>
            </a:pPr>
            <a:r>
              <a:t>Agent learns a policy mapping states to actions</a:t>
            </a:r>
          </a:p>
          <a:p>
            <a:pPr marL="740833" lvl="1" indent="-296333">
              <a:spcBef>
                <a:spcPts val="2100"/>
              </a:spcBef>
              <a:defRPr sz="2000">
                <a:latin typeface="Helvetica"/>
                <a:ea typeface="Helvetica"/>
                <a:cs typeface="Helvetica"/>
                <a:sym typeface="Helvetica"/>
              </a:defRPr>
            </a:pPr>
            <a:r>
              <a:t>Seeking to maximize its cumulative reward in the long run</a:t>
            </a:r>
          </a:p>
        </p:txBody>
      </p:sp>
      <p:sp>
        <p:nvSpPr>
          <p:cNvPr id="270" name="Agent"/>
          <p:cNvSpPr/>
          <p:nvPr/>
        </p:nvSpPr>
        <p:spPr>
          <a:xfrm>
            <a:off x="3525523" y="1670985"/>
            <a:ext cx="1643063" cy="705446"/>
          </a:xfrm>
          <a:prstGeom prst="roundRect">
            <a:avLst>
              <a:gd name="adj" fmla="val 7595"/>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35718" tIns="35718" rIns="35718" bIns="35718" anchor="ctr"/>
          <a:lstStyle>
            <a:lvl1pPr defTabSz="410765">
              <a:defRPr>
                <a:effectLst>
                  <a:outerShdw blurRad="38100" dist="12700" dir="5400000" rotWithShape="0">
                    <a:srgbClr val="000000">
                      <a:alpha val="50000"/>
                    </a:srgbClr>
                  </a:outerShdw>
                </a:effectLst>
              </a:defRPr>
            </a:lvl1pPr>
          </a:lstStyle>
          <a:p>
            <a:r>
              <a:rPr sz="2000"/>
              <a:t>Agent</a:t>
            </a:r>
          </a:p>
        </p:txBody>
      </p:sp>
      <p:sp>
        <p:nvSpPr>
          <p:cNvPr id="271" name="Rounded Rectangle"/>
          <p:cNvSpPr/>
          <p:nvPr/>
        </p:nvSpPr>
        <p:spPr>
          <a:xfrm>
            <a:off x="3271027" y="3340837"/>
            <a:ext cx="2152055" cy="745665"/>
          </a:xfrm>
          <a:prstGeom prst="roundRect">
            <a:avLst>
              <a:gd name="adj" fmla="val 7185"/>
            </a:avLst>
          </a:prstGeom>
          <a:solidFill>
            <a:srgbClr val="FFFFFF"/>
          </a:solidFill>
          <a:ln w="25400">
            <a:solidFill>
              <a:srgbClr val="000000"/>
            </a:solidFill>
            <a:miter lim="400000"/>
          </a:ln>
          <a:extLst>
            <a:ext uri="{C572A759-6A51-4108-AA02-DFA0A04FC94B}">
              <ma14:wrappingTextBoxFlag xmlns:ma14="http://schemas.microsoft.com/office/mac/drawingml/2011/main" val="1"/>
            </a:ext>
          </a:extLst>
        </p:spPr>
        <p:txBody>
          <a:bodyPr lIns="35718" tIns="35718" rIns="35718" bIns="35718" anchor="ctr"/>
          <a:lstStyle/>
          <a:p>
            <a:pPr defTabSz="410765">
              <a:defRPr sz="2400">
                <a:effectLst>
                  <a:outerShdw blurRad="38100" dist="12700" dir="5400000" rotWithShape="0">
                    <a:srgbClr val="000000">
                      <a:alpha val="50000"/>
                    </a:srgbClr>
                  </a:outerShdw>
                </a:effectLst>
              </a:defRPr>
            </a:pPr>
            <a:endParaRPr/>
          </a:p>
        </p:txBody>
      </p:sp>
      <p:sp>
        <p:nvSpPr>
          <p:cNvPr id="272" name="Line"/>
          <p:cNvSpPr/>
          <p:nvPr/>
        </p:nvSpPr>
        <p:spPr>
          <a:xfrm>
            <a:off x="2474124" y="2014101"/>
            <a:ext cx="1057446" cy="1693900"/>
          </a:xfrm>
          <a:custGeom>
            <a:avLst/>
            <a:gdLst/>
            <a:ahLst/>
            <a:cxnLst>
              <a:cxn ang="0">
                <a:pos x="wd2" y="hd2"/>
              </a:cxn>
              <a:cxn ang="5400000">
                <a:pos x="wd2" y="hd2"/>
              </a:cxn>
              <a:cxn ang="10800000">
                <a:pos x="wd2" y="hd2"/>
              </a:cxn>
              <a:cxn ang="16200000">
                <a:pos x="wd2" y="hd2"/>
              </a:cxn>
            </a:cxnLst>
            <a:rect l="0" t="0" r="r" b="b"/>
            <a:pathLst>
              <a:path w="21600" h="21600" extrusionOk="0">
                <a:moveTo>
                  <a:pt x="16253" y="21600"/>
                </a:moveTo>
                <a:lnTo>
                  <a:pt x="0" y="21600"/>
                </a:lnTo>
                <a:lnTo>
                  <a:pt x="0" y="0"/>
                </a:lnTo>
                <a:lnTo>
                  <a:pt x="21600" y="0"/>
                </a:lnTo>
              </a:path>
            </a:pathLst>
          </a:custGeom>
          <a:ln w="88900">
            <a:solidFill>
              <a:srgbClr val="006B36"/>
            </a:solidFill>
            <a:miter lim="400000"/>
            <a:tailEnd type="triangle"/>
          </a:ln>
        </p:spPr>
        <p:txBody>
          <a:bodyPr lIns="35718" tIns="35718" rIns="35718" bIns="35718" anchor="ctr"/>
          <a:lstStyle/>
          <a:p>
            <a:pPr defTabSz="410765"/>
            <a:endParaRPr/>
          </a:p>
        </p:txBody>
      </p:sp>
      <p:sp>
        <p:nvSpPr>
          <p:cNvPr id="273" name="Line"/>
          <p:cNvSpPr/>
          <p:nvPr/>
        </p:nvSpPr>
        <p:spPr>
          <a:xfrm>
            <a:off x="5171096" y="2048892"/>
            <a:ext cx="1107526" cy="16510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5173" y="21600"/>
                </a:lnTo>
              </a:path>
            </a:pathLst>
          </a:custGeom>
          <a:ln w="38100">
            <a:solidFill>
              <a:srgbClr val="005493"/>
            </a:solidFill>
            <a:miter lim="400000"/>
            <a:tailEnd type="triangle"/>
          </a:ln>
        </p:spPr>
        <p:txBody>
          <a:bodyPr lIns="35718" tIns="35718" rIns="35718" bIns="35718" anchor="ctr"/>
          <a:lstStyle/>
          <a:p>
            <a:pPr defTabSz="410765"/>
            <a:endParaRPr/>
          </a:p>
        </p:txBody>
      </p:sp>
      <p:sp>
        <p:nvSpPr>
          <p:cNvPr id="274" name="Line"/>
          <p:cNvSpPr/>
          <p:nvPr/>
        </p:nvSpPr>
        <p:spPr>
          <a:xfrm flipV="1">
            <a:off x="4315695" y="2397934"/>
            <a:ext cx="1" cy="953403"/>
          </a:xfrm>
          <a:prstGeom prst="line">
            <a:avLst/>
          </a:prstGeom>
          <a:ln w="25400">
            <a:solidFill>
              <a:srgbClr val="FF2600"/>
            </a:solidFill>
            <a:miter lim="400000"/>
            <a:tailEnd type="triangle"/>
          </a:ln>
        </p:spPr>
        <p:txBody>
          <a:bodyPr lIns="0" tIns="0" rIns="0" bIns="0"/>
          <a:lstStyle/>
          <a:p>
            <a:pPr algn="l" defTabSz="321468">
              <a:defRPr sz="800">
                <a:latin typeface="Helvetica"/>
                <a:ea typeface="Helvetica"/>
                <a:cs typeface="Helvetica"/>
                <a:sym typeface="Helvetica"/>
              </a:defRPr>
            </a:pPr>
            <a:endParaRPr/>
          </a:p>
        </p:txBody>
      </p:sp>
      <p:sp>
        <p:nvSpPr>
          <p:cNvPr id="275" name="Action,…"/>
          <p:cNvSpPr txBox="1"/>
          <p:nvPr/>
        </p:nvSpPr>
        <p:spPr>
          <a:xfrm>
            <a:off x="6380465" y="2479519"/>
            <a:ext cx="1014414" cy="8207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p>
            <a:pPr algn="l" defTabSz="410765">
              <a:defRPr sz="1800">
                <a:solidFill>
                  <a:srgbClr val="005493"/>
                </a:solidFill>
              </a:defRPr>
            </a:pPr>
            <a:r>
              <a:rPr i="1"/>
              <a:t>Action</a:t>
            </a:r>
            <a:r>
              <a:t>, </a:t>
            </a:r>
          </a:p>
          <a:p>
            <a:pPr algn="l" defTabSz="410765">
              <a:defRPr sz="1600">
                <a:solidFill>
                  <a:srgbClr val="005493"/>
                </a:solidFill>
              </a:defRPr>
            </a:pPr>
            <a:r>
              <a:t>Response, </a:t>
            </a:r>
          </a:p>
          <a:p>
            <a:pPr algn="l" defTabSz="410765">
              <a:defRPr sz="1600">
                <a:solidFill>
                  <a:srgbClr val="005493"/>
                </a:solidFill>
              </a:defRPr>
            </a:pPr>
            <a:r>
              <a:t>Control</a:t>
            </a:r>
          </a:p>
        </p:txBody>
      </p:sp>
      <p:sp>
        <p:nvSpPr>
          <p:cNvPr id="276" name="State,…"/>
          <p:cNvSpPr txBox="1"/>
          <p:nvPr/>
        </p:nvSpPr>
        <p:spPr>
          <a:xfrm>
            <a:off x="1437857" y="2387642"/>
            <a:ext cx="907158" cy="808039"/>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p>
            <a:pPr algn="r" defTabSz="410765">
              <a:defRPr sz="1800">
                <a:solidFill>
                  <a:srgbClr val="006B36"/>
                </a:solidFill>
              </a:defRPr>
            </a:pPr>
            <a:r>
              <a:rPr i="1"/>
              <a:t>State, </a:t>
            </a:r>
          </a:p>
          <a:p>
            <a:pPr algn="r" defTabSz="410765">
              <a:defRPr sz="1600">
                <a:solidFill>
                  <a:srgbClr val="006B36"/>
                </a:solidFill>
              </a:defRPr>
            </a:pPr>
            <a:r>
              <a:t>Stimulus, </a:t>
            </a:r>
          </a:p>
          <a:p>
            <a:pPr algn="r" defTabSz="410765">
              <a:defRPr sz="1600">
                <a:solidFill>
                  <a:srgbClr val="006B36"/>
                </a:solidFill>
              </a:defRPr>
            </a:pPr>
            <a:r>
              <a:t>Situation</a:t>
            </a:r>
          </a:p>
        </p:txBody>
      </p:sp>
      <p:sp>
        <p:nvSpPr>
          <p:cNvPr id="277" name="Reward,…"/>
          <p:cNvSpPr txBox="1"/>
          <p:nvPr/>
        </p:nvSpPr>
        <p:spPr>
          <a:xfrm>
            <a:off x="4371286" y="2451242"/>
            <a:ext cx="1313948" cy="841575"/>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p>
            <a:pPr algn="l" defTabSz="410765">
              <a:spcBef>
                <a:spcPts val="0"/>
              </a:spcBef>
              <a:defRPr sz="1800">
                <a:solidFill>
                  <a:srgbClr val="FF2600"/>
                </a:solidFill>
              </a:defRPr>
            </a:pPr>
            <a:r>
              <a:rPr i="1" dirty="0"/>
              <a:t>Reward</a:t>
            </a:r>
            <a:r>
              <a:rPr dirty="0"/>
              <a:t>, </a:t>
            </a:r>
          </a:p>
          <a:p>
            <a:pPr algn="l" defTabSz="410765">
              <a:spcBef>
                <a:spcPts val="0"/>
              </a:spcBef>
              <a:defRPr sz="1600">
                <a:solidFill>
                  <a:srgbClr val="FF2600"/>
                </a:solidFill>
              </a:defRPr>
            </a:pPr>
            <a:r>
              <a:rPr dirty="0"/>
              <a:t>Gain, Payoff, </a:t>
            </a:r>
          </a:p>
          <a:p>
            <a:pPr algn="l" defTabSz="410765">
              <a:spcBef>
                <a:spcPts val="0"/>
              </a:spcBef>
              <a:defRPr sz="1600">
                <a:solidFill>
                  <a:srgbClr val="FF2600"/>
                </a:solidFill>
              </a:defRPr>
            </a:pPr>
            <a:r>
              <a:rPr dirty="0"/>
              <a:t>Cost</a:t>
            </a:r>
          </a:p>
        </p:txBody>
      </p:sp>
      <p:sp>
        <p:nvSpPr>
          <p:cNvPr id="278" name="Environment…"/>
          <p:cNvSpPr txBox="1"/>
          <p:nvPr/>
        </p:nvSpPr>
        <p:spPr>
          <a:xfrm>
            <a:off x="3463201" y="3359793"/>
            <a:ext cx="1776264" cy="718464"/>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nchor="ctr">
            <a:spAutoFit/>
          </a:bodyPr>
          <a:lstStyle/>
          <a:p>
            <a:pPr defTabSz="410765">
              <a:lnSpc>
                <a:spcPct val="80000"/>
              </a:lnSpc>
              <a:defRPr sz="2400">
                <a:effectLst>
                  <a:outerShdw blurRad="38100" dist="12700" dir="5400000" rotWithShape="0">
                    <a:srgbClr val="000000">
                      <a:alpha val="50000"/>
                    </a:srgbClr>
                  </a:outerShdw>
                </a:effectLst>
              </a:defRPr>
            </a:pPr>
            <a:r>
              <a:rPr sz="2000"/>
              <a:t>Environment</a:t>
            </a:r>
          </a:p>
          <a:p>
            <a:pPr defTabSz="410765">
              <a:lnSpc>
                <a:spcPct val="80000"/>
              </a:lnSpc>
              <a:defRPr sz="1600">
                <a:effectLst>
                  <a:outerShdw blurRad="38100" dist="12700" dir="5400000" rotWithShape="0">
                    <a:srgbClr val="000000">
                      <a:alpha val="50000"/>
                    </a:srgbClr>
                  </a:outerShdw>
                </a:effectLst>
              </a:defRPr>
            </a:pPr>
            <a:r>
              <a:rPr sz="2000"/>
              <a:t>(world)</a:t>
            </a:r>
          </a:p>
        </p:txBody>
      </p:sp>
    </p:spTree>
    <p:extLst>
      <p:ext uri="{BB962C8B-B14F-4D97-AF65-F5344CB8AC3E}">
        <p14:creationId xmlns:p14="http://schemas.microsoft.com/office/powerpoint/2010/main" val="1525062810"/>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Shape 965"/>
          <p:cNvSpPr txBox="1">
            <a:spLocks noGrp="1"/>
          </p:cNvSpPr>
          <p:nvPr>
            <p:ph type="title"/>
          </p:nvPr>
        </p:nvSpPr>
        <p:spPr>
          <a:xfrm>
            <a:off x="329125" y="1063228"/>
            <a:ext cx="8229600" cy="857400"/>
          </a:xfrm>
          <a:prstGeom prst="rect">
            <a:avLst/>
          </a:prstGeom>
        </p:spPr>
        <p:txBody>
          <a:bodyPr lIns="91425" tIns="91425" rIns="91425" bIns="91425" anchor="ctr" anchorCtr="0">
            <a:noAutofit/>
          </a:bodyPr>
          <a:lstStyle/>
          <a:p>
            <a:r>
              <a:rPr lang="en" dirty="0">
                <a:solidFill>
                  <a:schemeClr val="tx1"/>
                </a:solidFill>
              </a:rPr>
              <a:t>Intuition</a:t>
            </a:r>
          </a:p>
        </p:txBody>
      </p:sp>
      <p:sp>
        <p:nvSpPr>
          <p:cNvPr id="967" name="Shape 967"/>
          <p:cNvSpPr txBox="1"/>
          <p:nvPr/>
        </p:nvSpPr>
        <p:spPr>
          <a:xfrm>
            <a:off x="471850" y="1781175"/>
            <a:ext cx="8291100" cy="351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Gradient estimator: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b="1" kern="0">
                <a:solidFill>
                  <a:srgbClr val="000000"/>
                </a:solidFill>
                <a:latin typeface="Arial"/>
                <a:ea typeface="Arial"/>
                <a:cs typeface="Arial"/>
                <a:sym typeface="Arial"/>
              </a:rPr>
              <a:t>Interpretation:</a:t>
            </a:r>
          </a:p>
          <a:p>
            <a:pPr marL="457200" indent="-342900" algn="l" eaLnBrk="1" fontAlgn="auto" hangingPunct="1">
              <a:spcBef>
                <a:spcPts val="0"/>
              </a:spcBef>
              <a:spcAft>
                <a:spcPts val="0"/>
              </a:spcAft>
              <a:buSzPct val="100000"/>
              <a:buFontTx/>
              <a:buChar char="-"/>
            </a:pPr>
            <a:r>
              <a:rPr lang="en" sz="1800" kern="0">
                <a:solidFill>
                  <a:srgbClr val="000000"/>
                </a:solidFill>
                <a:latin typeface="Arial"/>
                <a:ea typeface="Arial"/>
                <a:cs typeface="Arial"/>
                <a:sym typeface="Arial"/>
              </a:rPr>
              <a:t>If r(𝜏) is high, push up the probabilities of the actions seen</a:t>
            </a:r>
          </a:p>
          <a:p>
            <a:pPr marL="457200" indent="-342900" algn="l" eaLnBrk="1" fontAlgn="auto" hangingPunct="1">
              <a:spcBef>
                <a:spcPts val="0"/>
              </a:spcBef>
              <a:spcAft>
                <a:spcPts val="0"/>
              </a:spcAft>
              <a:buSzPct val="100000"/>
              <a:buFontTx/>
              <a:buChar char="-"/>
            </a:pPr>
            <a:r>
              <a:rPr lang="en" sz="1800" kern="0">
                <a:solidFill>
                  <a:srgbClr val="000000"/>
                </a:solidFill>
                <a:latin typeface="Arial"/>
                <a:ea typeface="Arial"/>
                <a:cs typeface="Arial"/>
                <a:sym typeface="Arial"/>
              </a:rPr>
              <a:t>If r(𝜏) is low, push down the probabilities of the actions seen</a:t>
            </a: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FF0000"/>
              </a:solidFill>
              <a:latin typeface="Arial"/>
              <a:ea typeface="Arial"/>
              <a:cs typeface="Arial"/>
              <a:sym typeface="Arial"/>
            </a:endParaRPr>
          </a:p>
        </p:txBody>
      </p:sp>
      <p:pic>
        <p:nvPicPr>
          <p:cNvPr id="968" name="Shape 968"/>
          <p:cNvPicPr preferRelativeResize="0"/>
          <p:nvPr/>
        </p:nvPicPr>
        <p:blipFill>
          <a:blip r:embed="rId3">
            <a:alphaModFix/>
          </a:blip>
          <a:stretch>
            <a:fillRect/>
          </a:stretch>
        </p:blipFill>
        <p:spPr>
          <a:xfrm>
            <a:off x="2942624" y="1832475"/>
            <a:ext cx="3992300" cy="635999"/>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58011028"/>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Shape 973"/>
          <p:cNvSpPr txBox="1">
            <a:spLocks noGrp="1"/>
          </p:cNvSpPr>
          <p:nvPr>
            <p:ph type="title"/>
          </p:nvPr>
        </p:nvSpPr>
        <p:spPr>
          <a:xfrm>
            <a:off x="329125" y="1063228"/>
            <a:ext cx="8229600" cy="857400"/>
          </a:xfrm>
          <a:prstGeom prst="rect">
            <a:avLst/>
          </a:prstGeom>
        </p:spPr>
        <p:txBody>
          <a:bodyPr lIns="91425" tIns="91425" rIns="91425" bIns="91425" anchor="ctr" anchorCtr="0">
            <a:noAutofit/>
          </a:bodyPr>
          <a:lstStyle/>
          <a:p>
            <a:r>
              <a:rPr lang="en" dirty="0">
                <a:solidFill>
                  <a:schemeClr val="tx1"/>
                </a:solidFill>
              </a:rPr>
              <a:t>Intuition</a:t>
            </a:r>
          </a:p>
        </p:txBody>
      </p:sp>
      <p:sp>
        <p:nvSpPr>
          <p:cNvPr id="975" name="Shape 975"/>
          <p:cNvSpPr txBox="1"/>
          <p:nvPr/>
        </p:nvSpPr>
        <p:spPr>
          <a:xfrm>
            <a:off x="471850" y="1781175"/>
            <a:ext cx="8291100" cy="351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Gradient estimator: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b="1" kern="0">
                <a:solidFill>
                  <a:srgbClr val="000000"/>
                </a:solidFill>
                <a:latin typeface="Arial"/>
                <a:ea typeface="Arial"/>
                <a:cs typeface="Arial"/>
                <a:sym typeface="Arial"/>
              </a:rPr>
              <a:t>Interpretation:</a:t>
            </a:r>
          </a:p>
          <a:p>
            <a:pPr marL="457200" indent="-342900" algn="l" eaLnBrk="1" fontAlgn="auto" hangingPunct="1">
              <a:spcBef>
                <a:spcPts val="0"/>
              </a:spcBef>
              <a:spcAft>
                <a:spcPts val="0"/>
              </a:spcAft>
              <a:buSzPct val="100000"/>
              <a:buFontTx/>
              <a:buChar char="-"/>
            </a:pPr>
            <a:r>
              <a:rPr lang="en" sz="1800" kern="0">
                <a:solidFill>
                  <a:srgbClr val="000000"/>
                </a:solidFill>
                <a:latin typeface="Arial"/>
                <a:ea typeface="Arial"/>
                <a:cs typeface="Arial"/>
                <a:sym typeface="Arial"/>
              </a:rPr>
              <a:t>If r(𝜏) is high, push up the probabilities of the actions seen</a:t>
            </a:r>
          </a:p>
          <a:p>
            <a:pPr marL="457200" indent="-342900" algn="l" eaLnBrk="1" fontAlgn="auto" hangingPunct="1">
              <a:spcBef>
                <a:spcPts val="0"/>
              </a:spcBef>
              <a:spcAft>
                <a:spcPts val="0"/>
              </a:spcAft>
              <a:buSzPct val="100000"/>
              <a:buFontTx/>
              <a:buChar char="-"/>
            </a:pPr>
            <a:r>
              <a:rPr lang="en" sz="1800" kern="0">
                <a:solidFill>
                  <a:srgbClr val="000000"/>
                </a:solidFill>
                <a:latin typeface="Arial"/>
                <a:ea typeface="Arial"/>
                <a:cs typeface="Arial"/>
                <a:sym typeface="Arial"/>
              </a:rPr>
              <a:t>If r(𝜏) is low, push down the probabilities of the actions seen</a:t>
            </a: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Might seem simplistic to say that if a trajectory is good then all its actions were good. </a:t>
            </a:r>
            <a:r>
              <a:rPr lang="en" sz="1800" kern="0">
                <a:solidFill>
                  <a:srgbClr val="0000FF"/>
                </a:solidFill>
                <a:latin typeface="Arial"/>
                <a:ea typeface="Arial"/>
                <a:cs typeface="Arial"/>
                <a:sym typeface="Arial"/>
              </a:rPr>
              <a:t>But in expectation, it averages out!</a:t>
            </a:r>
          </a:p>
          <a:p>
            <a:pPr algn="l" eaLnBrk="1" fontAlgn="auto" hangingPunct="1">
              <a:spcBef>
                <a:spcPts val="0"/>
              </a:spcBef>
              <a:spcAft>
                <a:spcPts val="0"/>
              </a:spcAft>
            </a:pPr>
            <a:endParaRPr sz="1800" kern="0">
              <a:solidFill>
                <a:srgbClr val="FF0000"/>
              </a:solidFill>
              <a:latin typeface="Arial"/>
              <a:ea typeface="Arial"/>
              <a:cs typeface="Arial"/>
              <a:sym typeface="Arial"/>
            </a:endParaRPr>
          </a:p>
        </p:txBody>
      </p:sp>
      <p:pic>
        <p:nvPicPr>
          <p:cNvPr id="976" name="Shape 976"/>
          <p:cNvPicPr preferRelativeResize="0"/>
          <p:nvPr/>
        </p:nvPicPr>
        <p:blipFill>
          <a:blip r:embed="rId3">
            <a:alphaModFix/>
          </a:blip>
          <a:stretch>
            <a:fillRect/>
          </a:stretch>
        </p:blipFill>
        <p:spPr>
          <a:xfrm>
            <a:off x="2942624" y="1832475"/>
            <a:ext cx="3992300" cy="635999"/>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74133775"/>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Intuition</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82</a:t>
            </a:fld>
            <a:endParaRPr lang="en-US"/>
          </a:p>
        </p:txBody>
      </p:sp>
      <p:pic>
        <p:nvPicPr>
          <p:cNvPr id="2050" name="Picture 2" descr="http://karpathy.github.io/assets/rl/episod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01065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63103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Shape 981"/>
          <p:cNvSpPr txBox="1">
            <a:spLocks noGrp="1"/>
          </p:cNvSpPr>
          <p:nvPr>
            <p:ph type="title"/>
          </p:nvPr>
        </p:nvSpPr>
        <p:spPr>
          <a:xfrm>
            <a:off x="329125" y="1063228"/>
            <a:ext cx="8229600" cy="857400"/>
          </a:xfrm>
          <a:prstGeom prst="rect">
            <a:avLst/>
          </a:prstGeom>
        </p:spPr>
        <p:txBody>
          <a:bodyPr lIns="91425" tIns="91425" rIns="91425" bIns="91425" anchor="ctr" anchorCtr="0">
            <a:noAutofit/>
          </a:bodyPr>
          <a:lstStyle/>
          <a:p>
            <a:r>
              <a:rPr lang="en" dirty="0">
                <a:solidFill>
                  <a:schemeClr val="tx1"/>
                </a:solidFill>
              </a:rPr>
              <a:t>Intuition</a:t>
            </a:r>
          </a:p>
        </p:txBody>
      </p:sp>
      <p:sp>
        <p:nvSpPr>
          <p:cNvPr id="983" name="Shape 983"/>
          <p:cNvSpPr txBox="1"/>
          <p:nvPr/>
        </p:nvSpPr>
        <p:spPr>
          <a:xfrm>
            <a:off x="471850" y="1781175"/>
            <a:ext cx="8291100" cy="351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dirty="0">
                <a:solidFill>
                  <a:srgbClr val="000000"/>
                </a:solidFill>
                <a:latin typeface="Arial"/>
                <a:ea typeface="Arial"/>
                <a:cs typeface="Arial"/>
                <a:sym typeface="Arial"/>
              </a:rPr>
              <a:t>Gradient estimator:</a:t>
            </a: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r>
              <a:rPr lang="en" sz="1800" b="1" kern="0" dirty="0">
                <a:solidFill>
                  <a:srgbClr val="000000"/>
                </a:solidFill>
                <a:latin typeface="Arial"/>
                <a:ea typeface="Arial"/>
                <a:cs typeface="Arial"/>
                <a:sym typeface="Arial"/>
              </a:rPr>
              <a:t>Interpretation:</a:t>
            </a:r>
          </a:p>
          <a:p>
            <a:pPr marL="457200" indent="-342900" algn="l" eaLnBrk="1" fontAlgn="auto" hangingPunct="1">
              <a:spcBef>
                <a:spcPts val="0"/>
              </a:spcBef>
              <a:spcAft>
                <a:spcPts val="0"/>
              </a:spcAft>
              <a:buSzPct val="100000"/>
              <a:buFontTx/>
              <a:buChar char="-"/>
            </a:pPr>
            <a:r>
              <a:rPr lang="en" sz="1800" kern="0" dirty="0">
                <a:solidFill>
                  <a:srgbClr val="000000"/>
                </a:solidFill>
                <a:latin typeface="Arial"/>
                <a:ea typeface="Arial"/>
                <a:cs typeface="Arial"/>
                <a:sym typeface="Arial"/>
              </a:rPr>
              <a:t>If r(𝜏) is high, push up the probabilities of the actions seen</a:t>
            </a:r>
          </a:p>
          <a:p>
            <a:pPr marL="457200" indent="-342900" algn="l" eaLnBrk="1" fontAlgn="auto" hangingPunct="1">
              <a:spcBef>
                <a:spcPts val="0"/>
              </a:spcBef>
              <a:spcAft>
                <a:spcPts val="0"/>
              </a:spcAft>
              <a:buSzPct val="100000"/>
              <a:buFontTx/>
              <a:buChar char="-"/>
            </a:pPr>
            <a:r>
              <a:rPr lang="en" sz="1800" kern="0" dirty="0">
                <a:solidFill>
                  <a:srgbClr val="000000"/>
                </a:solidFill>
                <a:latin typeface="Arial"/>
                <a:ea typeface="Arial"/>
                <a:cs typeface="Arial"/>
                <a:sym typeface="Arial"/>
              </a:rPr>
              <a:t>If r(𝜏) is low, push down the probabilities of the actions seen</a:t>
            </a:r>
          </a:p>
          <a:p>
            <a:pPr algn="l" eaLnBrk="1" fontAlgn="auto" hangingPunct="1">
              <a:spcBef>
                <a:spcPts val="0"/>
              </a:spcBef>
              <a:spcAft>
                <a:spcPts val="0"/>
              </a:spcAft>
            </a:pPr>
            <a:endParaRPr sz="1800" b="1" kern="0" dirty="0">
              <a:solidFill>
                <a:srgbClr val="000000"/>
              </a:solidFill>
              <a:latin typeface="Arial"/>
              <a:ea typeface="Arial"/>
              <a:cs typeface="Arial"/>
              <a:sym typeface="Arial"/>
            </a:endParaRPr>
          </a:p>
          <a:p>
            <a:pPr algn="l" eaLnBrk="1" fontAlgn="auto" hangingPunct="1">
              <a:spcBef>
                <a:spcPts val="0"/>
              </a:spcBef>
              <a:spcAft>
                <a:spcPts val="0"/>
              </a:spcAft>
            </a:pPr>
            <a:r>
              <a:rPr lang="en" sz="1800" kern="0" dirty="0">
                <a:solidFill>
                  <a:srgbClr val="000000"/>
                </a:solidFill>
                <a:latin typeface="Arial"/>
                <a:ea typeface="Arial"/>
                <a:cs typeface="Arial"/>
                <a:sym typeface="Arial"/>
              </a:rPr>
              <a:t>Might seem simplistic to say that if a trajectory is good then all its actions were good. </a:t>
            </a:r>
            <a:r>
              <a:rPr lang="en" sz="1800" kern="0" dirty="0">
                <a:solidFill>
                  <a:srgbClr val="0000FF"/>
                </a:solidFill>
                <a:latin typeface="Arial"/>
                <a:ea typeface="Arial"/>
                <a:cs typeface="Arial"/>
                <a:sym typeface="Arial"/>
              </a:rPr>
              <a:t>But in expectation, it averages out!</a:t>
            </a:r>
          </a:p>
          <a:p>
            <a:pPr algn="l" eaLnBrk="1" fontAlgn="auto" hangingPunct="1">
              <a:spcBef>
                <a:spcPts val="0"/>
              </a:spcBef>
              <a:spcAft>
                <a:spcPts val="0"/>
              </a:spcAft>
            </a:pPr>
            <a:endParaRPr sz="2400" kern="0" dirty="0">
              <a:solidFill>
                <a:srgbClr val="0000FF"/>
              </a:solidFill>
              <a:latin typeface="Arial"/>
              <a:ea typeface="Arial"/>
              <a:cs typeface="Arial"/>
              <a:sym typeface="Arial"/>
            </a:endParaRPr>
          </a:p>
          <a:p>
            <a:pPr algn="l" eaLnBrk="1" fontAlgn="auto" hangingPunct="1">
              <a:spcBef>
                <a:spcPts val="0"/>
              </a:spcBef>
              <a:spcAft>
                <a:spcPts val="0"/>
              </a:spcAft>
            </a:pPr>
            <a:r>
              <a:rPr lang="en" sz="1800" kern="0" dirty="0">
                <a:solidFill>
                  <a:srgbClr val="FF0000"/>
                </a:solidFill>
                <a:latin typeface="Arial"/>
                <a:ea typeface="Arial"/>
                <a:cs typeface="Arial"/>
                <a:sym typeface="Arial"/>
              </a:rPr>
              <a:t>However, this also suffers from high variance because credit assignment is really hard. Can we help the estimator?</a:t>
            </a:r>
          </a:p>
        </p:txBody>
      </p:sp>
      <p:pic>
        <p:nvPicPr>
          <p:cNvPr id="984" name="Shape 984"/>
          <p:cNvPicPr preferRelativeResize="0"/>
          <p:nvPr/>
        </p:nvPicPr>
        <p:blipFill>
          <a:blip r:embed="rId3">
            <a:alphaModFix/>
          </a:blip>
          <a:stretch>
            <a:fillRect/>
          </a:stretch>
        </p:blipFill>
        <p:spPr>
          <a:xfrm>
            <a:off x="2942624" y="1832475"/>
            <a:ext cx="3992300" cy="635999"/>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08139476"/>
      </p:ext>
    </p:extLst>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Shape 1095"/>
          <p:cNvSpPr txBox="1">
            <a:spLocks noGrp="1"/>
          </p:cNvSpPr>
          <p:nvPr>
            <p:ph type="title"/>
          </p:nvPr>
        </p:nvSpPr>
        <p:spPr>
          <a:xfrm>
            <a:off x="219825" y="801929"/>
            <a:ext cx="8229600" cy="857400"/>
          </a:xfrm>
          <a:prstGeom prst="rect">
            <a:avLst/>
          </a:prstGeom>
        </p:spPr>
        <p:txBody>
          <a:bodyPr lIns="91425" tIns="91425" rIns="91425" bIns="91425" anchor="ctr" anchorCtr="0">
            <a:noAutofit/>
          </a:bodyPr>
          <a:lstStyle/>
          <a:p>
            <a:r>
              <a:rPr lang="en" sz="2400" dirty="0">
                <a:solidFill>
                  <a:schemeClr val="tx1"/>
                </a:solidFill>
              </a:rPr>
              <a:t>REINFORCE in action: Recurrent Attention Model (RAM)</a:t>
            </a:r>
          </a:p>
        </p:txBody>
      </p:sp>
      <p:sp>
        <p:nvSpPr>
          <p:cNvPr id="1097" name="Shape 1097"/>
          <p:cNvSpPr txBox="1"/>
          <p:nvPr/>
        </p:nvSpPr>
        <p:spPr>
          <a:xfrm>
            <a:off x="309326" y="1659325"/>
            <a:ext cx="6124799" cy="279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Objective:</a:t>
            </a:r>
            <a:r>
              <a:rPr lang="en" sz="1400" kern="0">
                <a:solidFill>
                  <a:srgbClr val="000000"/>
                </a:solidFill>
                <a:latin typeface="Arial"/>
                <a:ea typeface="Arial"/>
                <a:cs typeface="Arial"/>
                <a:sym typeface="Arial"/>
              </a:rPr>
              <a:t> Image Classification</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kern="0">
                <a:solidFill>
                  <a:srgbClr val="000000"/>
                </a:solidFill>
                <a:latin typeface="Arial"/>
                <a:ea typeface="Arial"/>
                <a:cs typeface="Arial"/>
                <a:sym typeface="Arial"/>
              </a:rPr>
              <a:t>Take a sequence of “glimpses” selectively focusing on regions of the image, to predict class</a:t>
            </a:r>
          </a:p>
          <a:p>
            <a:pPr marL="457200" indent="-228600" algn="l" eaLnBrk="1" fontAlgn="auto" hangingPunct="1">
              <a:spcBef>
                <a:spcPts val="0"/>
              </a:spcBef>
              <a:spcAft>
                <a:spcPts val="0"/>
              </a:spcAft>
              <a:buFontTx/>
              <a:buChar char="-"/>
            </a:pPr>
            <a:r>
              <a:rPr lang="en" sz="1400" kern="0">
                <a:solidFill>
                  <a:srgbClr val="000000"/>
                </a:solidFill>
                <a:latin typeface="Arial"/>
                <a:ea typeface="Arial"/>
                <a:cs typeface="Arial"/>
                <a:sym typeface="Arial"/>
              </a:rPr>
              <a:t>Inspiration from human perception and eye movements</a:t>
            </a:r>
          </a:p>
          <a:p>
            <a:pPr marL="457200" indent="-228600" algn="l" eaLnBrk="1" fontAlgn="auto" hangingPunct="1">
              <a:spcBef>
                <a:spcPts val="0"/>
              </a:spcBef>
              <a:spcAft>
                <a:spcPts val="0"/>
              </a:spcAft>
              <a:buFontTx/>
              <a:buChar char="-"/>
            </a:pPr>
            <a:r>
              <a:rPr lang="en" sz="1400" kern="0">
                <a:solidFill>
                  <a:srgbClr val="000000"/>
                </a:solidFill>
                <a:latin typeface="Arial"/>
                <a:ea typeface="Arial"/>
                <a:cs typeface="Arial"/>
                <a:sym typeface="Arial"/>
              </a:rPr>
              <a:t>Saves computational resources =&gt; scalability</a:t>
            </a:r>
          </a:p>
          <a:p>
            <a:pPr marL="457200" indent="-228600" algn="l" eaLnBrk="1" fontAlgn="auto" hangingPunct="1">
              <a:spcBef>
                <a:spcPts val="0"/>
              </a:spcBef>
              <a:spcAft>
                <a:spcPts val="0"/>
              </a:spcAft>
              <a:buFontTx/>
              <a:buChar char="-"/>
            </a:pPr>
            <a:r>
              <a:rPr lang="en" sz="1400" kern="0">
                <a:solidFill>
                  <a:srgbClr val="000000"/>
                </a:solidFill>
                <a:latin typeface="Arial"/>
                <a:ea typeface="Arial"/>
                <a:cs typeface="Arial"/>
                <a:sym typeface="Arial"/>
              </a:rPr>
              <a:t>Able to ignore clutter / irrelevant parts of image</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b="1" kern="0">
                <a:solidFill>
                  <a:srgbClr val="000000"/>
                </a:solidFill>
                <a:latin typeface="Arial"/>
                <a:ea typeface="Arial"/>
                <a:cs typeface="Arial"/>
                <a:sym typeface="Arial"/>
              </a:rPr>
              <a:t>State: </a:t>
            </a:r>
            <a:r>
              <a:rPr lang="en" sz="1400" kern="0">
                <a:solidFill>
                  <a:srgbClr val="000000"/>
                </a:solidFill>
                <a:latin typeface="Arial"/>
                <a:ea typeface="Arial"/>
                <a:cs typeface="Arial"/>
                <a:sym typeface="Arial"/>
              </a:rPr>
              <a:t>Glimpses seen so far</a:t>
            </a:r>
          </a:p>
          <a:p>
            <a:pPr algn="l" eaLnBrk="1" fontAlgn="auto" hangingPunct="1">
              <a:spcBef>
                <a:spcPts val="0"/>
              </a:spcBef>
              <a:spcAft>
                <a:spcPts val="0"/>
              </a:spcAft>
            </a:pPr>
            <a:r>
              <a:rPr lang="en" sz="1400" b="1" kern="0">
                <a:solidFill>
                  <a:srgbClr val="000000"/>
                </a:solidFill>
                <a:latin typeface="Arial"/>
                <a:ea typeface="Arial"/>
                <a:cs typeface="Arial"/>
                <a:sym typeface="Arial"/>
              </a:rPr>
              <a:t>Action: </a:t>
            </a:r>
            <a:r>
              <a:rPr lang="en" sz="1400" kern="0">
                <a:solidFill>
                  <a:srgbClr val="000000"/>
                </a:solidFill>
                <a:latin typeface="Arial"/>
                <a:ea typeface="Arial"/>
                <a:cs typeface="Arial"/>
                <a:sym typeface="Arial"/>
              </a:rPr>
              <a:t>(x,y) coordinates (center of glimpse) of where to look next in image</a:t>
            </a:r>
          </a:p>
          <a:p>
            <a:pPr algn="l" eaLnBrk="1" fontAlgn="auto" hangingPunct="1">
              <a:spcBef>
                <a:spcPts val="0"/>
              </a:spcBef>
              <a:spcAft>
                <a:spcPts val="0"/>
              </a:spcAft>
            </a:pPr>
            <a:r>
              <a:rPr lang="en" sz="1400" b="1" kern="0">
                <a:solidFill>
                  <a:srgbClr val="000000"/>
                </a:solidFill>
                <a:latin typeface="Arial"/>
                <a:ea typeface="Arial"/>
                <a:cs typeface="Arial"/>
                <a:sym typeface="Arial"/>
              </a:rPr>
              <a:t>Reward: </a:t>
            </a:r>
            <a:r>
              <a:rPr lang="en" sz="1400" kern="0">
                <a:solidFill>
                  <a:srgbClr val="000000"/>
                </a:solidFill>
                <a:latin typeface="Arial"/>
                <a:ea typeface="Arial"/>
                <a:cs typeface="Arial"/>
                <a:sym typeface="Arial"/>
              </a:rPr>
              <a:t>1 at the final timestep if image correctly classified, 0 otherwise</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98" name="Shape 1098"/>
          <p:cNvPicPr preferRelativeResize="0"/>
          <p:nvPr/>
        </p:nvPicPr>
        <p:blipFill>
          <a:blip r:embed="rId3">
            <a:alphaModFix/>
          </a:blip>
          <a:stretch>
            <a:fillRect/>
          </a:stretch>
        </p:blipFill>
        <p:spPr>
          <a:xfrm>
            <a:off x="6490775" y="1975451"/>
            <a:ext cx="1904075" cy="1904075"/>
          </a:xfrm>
          <a:prstGeom prst="rect">
            <a:avLst/>
          </a:prstGeom>
          <a:noFill/>
          <a:ln>
            <a:noFill/>
          </a:ln>
        </p:spPr>
      </p:pic>
      <p:sp>
        <p:nvSpPr>
          <p:cNvPr id="1099" name="Shape 1099"/>
          <p:cNvSpPr txBox="1"/>
          <p:nvPr/>
        </p:nvSpPr>
        <p:spPr>
          <a:xfrm>
            <a:off x="7242225" y="3956112"/>
            <a:ext cx="894600" cy="429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glimpse</a:t>
            </a:r>
          </a:p>
        </p:txBody>
      </p:sp>
      <p:cxnSp>
        <p:nvCxnSpPr>
          <p:cNvPr id="1100" name="Shape 1100"/>
          <p:cNvCxnSpPr/>
          <p:nvPr/>
        </p:nvCxnSpPr>
        <p:spPr>
          <a:xfrm rot="10800000">
            <a:off x="7472325" y="2929512"/>
            <a:ext cx="217200" cy="1102800"/>
          </a:xfrm>
          <a:prstGeom prst="straightConnector1">
            <a:avLst/>
          </a:prstGeom>
          <a:noFill/>
          <a:ln w="19050" cap="flat" cmpd="sng">
            <a:solidFill>
              <a:srgbClr val="FF0000"/>
            </a:solidFill>
            <a:prstDash val="solid"/>
            <a:round/>
            <a:headEnd type="none" w="lg" len="lg"/>
            <a:tailEnd type="triangle" w="lg" len="lg"/>
          </a:ln>
        </p:spPr>
      </p:cxnSp>
      <p:sp>
        <p:nvSpPr>
          <p:cNvPr id="1101" name="Shape 1101"/>
          <p:cNvSpPr txBox="1"/>
          <p:nvPr/>
        </p:nvSpPr>
        <p:spPr>
          <a:xfrm>
            <a:off x="7699200" y="5103525"/>
            <a:ext cx="13962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2014]</a:t>
            </a: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28779764"/>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Shape 1106"/>
          <p:cNvSpPr txBox="1">
            <a:spLocks noGrp="1"/>
          </p:cNvSpPr>
          <p:nvPr>
            <p:ph type="title"/>
          </p:nvPr>
        </p:nvSpPr>
        <p:spPr>
          <a:xfrm>
            <a:off x="219825" y="801929"/>
            <a:ext cx="8229600" cy="857400"/>
          </a:xfrm>
          <a:prstGeom prst="rect">
            <a:avLst/>
          </a:prstGeom>
        </p:spPr>
        <p:txBody>
          <a:bodyPr lIns="91425" tIns="91425" rIns="91425" bIns="91425" anchor="ctr" anchorCtr="0">
            <a:noAutofit/>
          </a:bodyPr>
          <a:lstStyle/>
          <a:p>
            <a:r>
              <a:rPr lang="en" sz="2400" dirty="0">
                <a:solidFill>
                  <a:schemeClr val="tx1"/>
                </a:solidFill>
              </a:rPr>
              <a:t>REINFORCE in action: Recurrent Attention Model (RAM)</a:t>
            </a:r>
          </a:p>
        </p:txBody>
      </p:sp>
      <p:sp>
        <p:nvSpPr>
          <p:cNvPr id="1108" name="Shape 1108"/>
          <p:cNvSpPr txBox="1"/>
          <p:nvPr/>
        </p:nvSpPr>
        <p:spPr>
          <a:xfrm>
            <a:off x="309326" y="1659325"/>
            <a:ext cx="6124799" cy="279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Objective:</a:t>
            </a:r>
            <a:r>
              <a:rPr lang="en" sz="1400" kern="0">
                <a:solidFill>
                  <a:srgbClr val="000000"/>
                </a:solidFill>
                <a:latin typeface="Arial"/>
                <a:ea typeface="Arial"/>
                <a:cs typeface="Arial"/>
                <a:sym typeface="Arial"/>
              </a:rPr>
              <a:t> Image Classification</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kern="0">
                <a:solidFill>
                  <a:srgbClr val="000000"/>
                </a:solidFill>
                <a:latin typeface="Arial"/>
                <a:ea typeface="Arial"/>
                <a:cs typeface="Arial"/>
                <a:sym typeface="Arial"/>
              </a:rPr>
              <a:t>Take a sequence of “glimpses” selectively focusing on regions of the image, to predict class</a:t>
            </a:r>
          </a:p>
          <a:p>
            <a:pPr marL="457200" indent="-228600" algn="l" eaLnBrk="1" fontAlgn="auto" hangingPunct="1">
              <a:spcBef>
                <a:spcPts val="0"/>
              </a:spcBef>
              <a:spcAft>
                <a:spcPts val="0"/>
              </a:spcAft>
              <a:buFontTx/>
              <a:buChar char="-"/>
            </a:pPr>
            <a:r>
              <a:rPr lang="en" sz="1400" kern="0">
                <a:solidFill>
                  <a:srgbClr val="000000"/>
                </a:solidFill>
                <a:latin typeface="Arial"/>
                <a:ea typeface="Arial"/>
                <a:cs typeface="Arial"/>
                <a:sym typeface="Arial"/>
              </a:rPr>
              <a:t>Inspiration from human perception and eye movements</a:t>
            </a:r>
          </a:p>
          <a:p>
            <a:pPr marL="457200" indent="-228600" algn="l" eaLnBrk="1" fontAlgn="auto" hangingPunct="1">
              <a:spcBef>
                <a:spcPts val="0"/>
              </a:spcBef>
              <a:spcAft>
                <a:spcPts val="0"/>
              </a:spcAft>
              <a:buFontTx/>
              <a:buChar char="-"/>
            </a:pPr>
            <a:r>
              <a:rPr lang="en" sz="1400" kern="0">
                <a:solidFill>
                  <a:srgbClr val="000000"/>
                </a:solidFill>
                <a:latin typeface="Arial"/>
                <a:ea typeface="Arial"/>
                <a:cs typeface="Arial"/>
                <a:sym typeface="Arial"/>
              </a:rPr>
              <a:t>Saves computational resources =&gt; scalability</a:t>
            </a:r>
          </a:p>
          <a:p>
            <a:pPr marL="457200" indent="-228600" algn="l" eaLnBrk="1" fontAlgn="auto" hangingPunct="1">
              <a:spcBef>
                <a:spcPts val="0"/>
              </a:spcBef>
              <a:spcAft>
                <a:spcPts val="0"/>
              </a:spcAft>
              <a:buFontTx/>
              <a:buChar char="-"/>
            </a:pPr>
            <a:r>
              <a:rPr lang="en" sz="1400" kern="0">
                <a:solidFill>
                  <a:srgbClr val="000000"/>
                </a:solidFill>
                <a:latin typeface="Arial"/>
                <a:ea typeface="Arial"/>
                <a:cs typeface="Arial"/>
                <a:sym typeface="Arial"/>
              </a:rPr>
              <a:t>Able to ignore clutter / irrelevant parts of image</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b="1" kern="0">
                <a:solidFill>
                  <a:srgbClr val="000000"/>
                </a:solidFill>
                <a:latin typeface="Arial"/>
                <a:ea typeface="Arial"/>
                <a:cs typeface="Arial"/>
                <a:sym typeface="Arial"/>
              </a:rPr>
              <a:t>State: </a:t>
            </a:r>
            <a:r>
              <a:rPr lang="en" sz="1400" kern="0">
                <a:solidFill>
                  <a:srgbClr val="000000"/>
                </a:solidFill>
                <a:latin typeface="Arial"/>
                <a:ea typeface="Arial"/>
                <a:cs typeface="Arial"/>
                <a:sym typeface="Arial"/>
              </a:rPr>
              <a:t>Glimpses seen so far</a:t>
            </a:r>
          </a:p>
          <a:p>
            <a:pPr algn="l" eaLnBrk="1" fontAlgn="auto" hangingPunct="1">
              <a:spcBef>
                <a:spcPts val="0"/>
              </a:spcBef>
              <a:spcAft>
                <a:spcPts val="0"/>
              </a:spcAft>
            </a:pPr>
            <a:r>
              <a:rPr lang="en" sz="1400" b="1" kern="0">
                <a:solidFill>
                  <a:srgbClr val="000000"/>
                </a:solidFill>
                <a:latin typeface="Arial"/>
                <a:ea typeface="Arial"/>
                <a:cs typeface="Arial"/>
                <a:sym typeface="Arial"/>
              </a:rPr>
              <a:t>Action: </a:t>
            </a:r>
            <a:r>
              <a:rPr lang="en" sz="1400" kern="0">
                <a:solidFill>
                  <a:srgbClr val="000000"/>
                </a:solidFill>
                <a:latin typeface="Arial"/>
                <a:ea typeface="Arial"/>
                <a:cs typeface="Arial"/>
                <a:sym typeface="Arial"/>
              </a:rPr>
              <a:t>(x,y) coordinates (center of glimpse) of where to look next in image</a:t>
            </a:r>
          </a:p>
          <a:p>
            <a:pPr algn="l" eaLnBrk="1" fontAlgn="auto" hangingPunct="1">
              <a:spcBef>
                <a:spcPts val="0"/>
              </a:spcBef>
              <a:spcAft>
                <a:spcPts val="0"/>
              </a:spcAft>
            </a:pPr>
            <a:r>
              <a:rPr lang="en" sz="1400" b="1" kern="0">
                <a:solidFill>
                  <a:srgbClr val="000000"/>
                </a:solidFill>
                <a:latin typeface="Arial"/>
                <a:ea typeface="Arial"/>
                <a:cs typeface="Arial"/>
                <a:sym typeface="Arial"/>
              </a:rPr>
              <a:t>Reward: </a:t>
            </a:r>
            <a:r>
              <a:rPr lang="en" sz="1400" kern="0">
                <a:solidFill>
                  <a:srgbClr val="000000"/>
                </a:solidFill>
                <a:latin typeface="Arial"/>
                <a:ea typeface="Arial"/>
                <a:cs typeface="Arial"/>
                <a:sym typeface="Arial"/>
              </a:rPr>
              <a:t>1 at the final timestep if image correctly classified, 0 otherwise</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109" name="Shape 1109"/>
          <p:cNvPicPr preferRelativeResize="0"/>
          <p:nvPr/>
        </p:nvPicPr>
        <p:blipFill>
          <a:blip r:embed="rId3">
            <a:alphaModFix/>
          </a:blip>
          <a:stretch>
            <a:fillRect/>
          </a:stretch>
        </p:blipFill>
        <p:spPr>
          <a:xfrm>
            <a:off x="6490775" y="1975451"/>
            <a:ext cx="1904075" cy="1904075"/>
          </a:xfrm>
          <a:prstGeom prst="rect">
            <a:avLst/>
          </a:prstGeom>
          <a:noFill/>
          <a:ln>
            <a:noFill/>
          </a:ln>
        </p:spPr>
      </p:pic>
      <p:sp>
        <p:nvSpPr>
          <p:cNvPr id="1110" name="Shape 1110"/>
          <p:cNvSpPr txBox="1"/>
          <p:nvPr/>
        </p:nvSpPr>
        <p:spPr>
          <a:xfrm>
            <a:off x="243825" y="4385800"/>
            <a:ext cx="9027300" cy="429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kern="0">
                <a:solidFill>
                  <a:srgbClr val="000000"/>
                </a:solidFill>
                <a:latin typeface="Arial"/>
                <a:ea typeface="Arial"/>
                <a:cs typeface="Arial"/>
                <a:sym typeface="Arial"/>
              </a:rPr>
              <a:t>Glimpsing is a non-differentiable operation =&gt; learn policy for how to take glimpse actions using REINFORCE</a:t>
            </a:r>
          </a:p>
          <a:p>
            <a:pPr algn="l" eaLnBrk="1" fontAlgn="auto" hangingPunct="1">
              <a:spcBef>
                <a:spcPts val="0"/>
              </a:spcBef>
              <a:spcAft>
                <a:spcPts val="0"/>
              </a:spcAft>
            </a:pPr>
            <a:r>
              <a:rPr lang="en" sz="1400" kern="0">
                <a:solidFill>
                  <a:srgbClr val="000000"/>
                </a:solidFill>
                <a:latin typeface="Arial"/>
                <a:ea typeface="Arial"/>
                <a:cs typeface="Arial"/>
                <a:sym typeface="Arial"/>
              </a:rPr>
              <a:t>Given state of glimpses seen so far, use RNN to model the state and output next action</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111" name="Shape 1111"/>
          <p:cNvSpPr txBox="1"/>
          <p:nvPr/>
        </p:nvSpPr>
        <p:spPr>
          <a:xfrm>
            <a:off x="7242225" y="3956112"/>
            <a:ext cx="894600" cy="429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glimpse</a:t>
            </a:r>
          </a:p>
        </p:txBody>
      </p:sp>
      <p:cxnSp>
        <p:nvCxnSpPr>
          <p:cNvPr id="1112" name="Shape 1112"/>
          <p:cNvCxnSpPr/>
          <p:nvPr/>
        </p:nvCxnSpPr>
        <p:spPr>
          <a:xfrm rot="10800000">
            <a:off x="7472325" y="2929512"/>
            <a:ext cx="217200" cy="1102800"/>
          </a:xfrm>
          <a:prstGeom prst="straightConnector1">
            <a:avLst/>
          </a:prstGeom>
          <a:noFill/>
          <a:ln w="19050" cap="flat" cmpd="sng">
            <a:solidFill>
              <a:srgbClr val="FF0000"/>
            </a:solidFill>
            <a:prstDash val="solid"/>
            <a:round/>
            <a:headEnd type="none" w="lg" len="lg"/>
            <a:tailEnd type="triangle" w="lg" len="lg"/>
          </a:ln>
        </p:spPr>
      </p:cxnSp>
      <p:sp>
        <p:nvSpPr>
          <p:cNvPr id="1113" name="Shape 1113"/>
          <p:cNvSpPr txBox="1"/>
          <p:nvPr/>
        </p:nvSpPr>
        <p:spPr>
          <a:xfrm>
            <a:off x="7699200" y="5103525"/>
            <a:ext cx="13962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2014]</a:t>
            </a:r>
          </a:p>
        </p:txBody>
      </p:sp>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37069934"/>
      </p:ext>
    </p:extLst>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Shape 1118"/>
          <p:cNvSpPr txBox="1">
            <a:spLocks noGrp="1"/>
          </p:cNvSpPr>
          <p:nvPr>
            <p:ph type="title"/>
          </p:nvPr>
        </p:nvSpPr>
        <p:spPr>
          <a:xfrm>
            <a:off x="219825" y="801929"/>
            <a:ext cx="8229600" cy="857400"/>
          </a:xfrm>
          <a:prstGeom prst="rect">
            <a:avLst/>
          </a:prstGeom>
        </p:spPr>
        <p:txBody>
          <a:bodyPr lIns="91425" tIns="91425" rIns="91425" bIns="91425" anchor="ctr" anchorCtr="0">
            <a:noAutofit/>
          </a:bodyPr>
          <a:lstStyle/>
          <a:p>
            <a:r>
              <a:rPr lang="en" sz="2400" dirty="0">
                <a:solidFill>
                  <a:schemeClr val="tx1"/>
                </a:solidFill>
              </a:rPr>
              <a:t>REINFORCE in action: Recurrent Attention Model (RAM)</a:t>
            </a:r>
          </a:p>
        </p:txBody>
      </p:sp>
      <p:sp>
        <p:nvSpPr>
          <p:cNvPr id="1120" name="Shape 1120"/>
          <p:cNvSpPr/>
          <p:nvPr/>
        </p:nvSpPr>
        <p:spPr>
          <a:xfrm>
            <a:off x="1416275" y="2394358"/>
            <a:ext cx="660300"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121" name="Shape 1121"/>
          <p:cNvSpPr/>
          <p:nvPr/>
        </p:nvSpPr>
        <p:spPr>
          <a:xfrm>
            <a:off x="1385825" y="3347087"/>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pic>
        <p:nvPicPr>
          <p:cNvPr id="1122" name="Shape 1122"/>
          <p:cNvPicPr preferRelativeResize="0"/>
          <p:nvPr/>
        </p:nvPicPr>
        <p:blipFill>
          <a:blip r:embed="rId3">
            <a:alphaModFix/>
          </a:blip>
          <a:stretch>
            <a:fillRect/>
          </a:stretch>
        </p:blipFill>
        <p:spPr>
          <a:xfrm>
            <a:off x="343197" y="2385925"/>
            <a:ext cx="857400" cy="857400"/>
          </a:xfrm>
          <a:prstGeom prst="rect">
            <a:avLst/>
          </a:prstGeom>
          <a:noFill/>
          <a:ln>
            <a:noFill/>
          </a:ln>
        </p:spPr>
      </p:pic>
      <p:cxnSp>
        <p:nvCxnSpPr>
          <p:cNvPr id="1123" name="Shape 1123"/>
          <p:cNvCxnSpPr>
            <a:stCxn id="1121" idx="0"/>
            <a:endCxn id="1120" idx="4"/>
          </p:cNvCxnSpPr>
          <p:nvPr/>
        </p:nvCxnSpPr>
        <p:spPr>
          <a:xfrm rot="10800000">
            <a:off x="1746425" y="3054587"/>
            <a:ext cx="0" cy="292500"/>
          </a:xfrm>
          <a:prstGeom prst="straightConnector1">
            <a:avLst/>
          </a:prstGeom>
          <a:noFill/>
          <a:ln w="9525" cap="flat" cmpd="sng">
            <a:solidFill>
              <a:schemeClr val="dk2"/>
            </a:solidFill>
            <a:prstDash val="solid"/>
            <a:round/>
            <a:headEnd type="none" w="lg" len="lg"/>
            <a:tailEnd type="triangle" w="lg" len="lg"/>
          </a:ln>
        </p:spPr>
      </p:cxnSp>
      <p:cxnSp>
        <p:nvCxnSpPr>
          <p:cNvPr id="1124" name="Shape 1124"/>
          <p:cNvCxnSpPr>
            <a:stCxn id="1120" idx="0"/>
          </p:cNvCxnSpPr>
          <p:nvPr/>
        </p:nvCxnSpPr>
        <p:spPr>
          <a:xfrm rot="10800000">
            <a:off x="1746425" y="2198457"/>
            <a:ext cx="0" cy="195900"/>
          </a:xfrm>
          <a:prstGeom prst="straightConnector1">
            <a:avLst/>
          </a:prstGeom>
          <a:noFill/>
          <a:ln w="9525" cap="flat" cmpd="sng">
            <a:solidFill>
              <a:schemeClr val="dk2"/>
            </a:solidFill>
            <a:prstDash val="solid"/>
            <a:round/>
            <a:headEnd type="none" w="lg" len="lg"/>
            <a:tailEnd type="triangle" w="lg" len="lg"/>
          </a:ln>
        </p:spPr>
      </p:cxnSp>
      <p:sp>
        <p:nvSpPr>
          <p:cNvPr id="1125" name="Shape 1125"/>
          <p:cNvSpPr/>
          <p:nvPr/>
        </p:nvSpPr>
        <p:spPr>
          <a:xfrm>
            <a:off x="1385825" y="1844187"/>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1</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1</a:t>
            </a:r>
            <a:r>
              <a:rPr lang="en" kern="0">
                <a:solidFill>
                  <a:srgbClr val="000000"/>
                </a:solidFill>
                <a:latin typeface="Arial"/>
                <a:ea typeface="Arial"/>
                <a:cs typeface="Arial"/>
                <a:sym typeface="Arial"/>
              </a:rPr>
              <a:t>)</a:t>
            </a:r>
          </a:p>
        </p:txBody>
      </p:sp>
      <p:pic>
        <p:nvPicPr>
          <p:cNvPr id="1126" name="Shape 1126"/>
          <p:cNvPicPr preferRelativeResize="0"/>
          <p:nvPr/>
        </p:nvPicPr>
        <p:blipFill>
          <a:blip r:embed="rId4">
            <a:alphaModFix/>
          </a:blip>
          <a:stretch>
            <a:fillRect/>
          </a:stretch>
        </p:blipFill>
        <p:spPr>
          <a:xfrm>
            <a:off x="1447375" y="4849999"/>
            <a:ext cx="597200" cy="597175"/>
          </a:xfrm>
          <a:prstGeom prst="rect">
            <a:avLst/>
          </a:prstGeom>
          <a:noFill/>
          <a:ln>
            <a:noFill/>
          </a:ln>
        </p:spPr>
      </p:pic>
      <p:pic>
        <p:nvPicPr>
          <p:cNvPr id="1127" name="Shape 1127"/>
          <p:cNvPicPr preferRelativeResize="0"/>
          <p:nvPr/>
        </p:nvPicPr>
        <p:blipFill rotWithShape="1">
          <a:blip r:embed="rId5">
            <a:alphaModFix/>
          </a:blip>
          <a:srcRect l="42067" t="32981" r="45960" b="55889"/>
          <a:stretch/>
        </p:blipFill>
        <p:spPr>
          <a:xfrm>
            <a:off x="1385400" y="3844750"/>
            <a:ext cx="721200" cy="670450"/>
          </a:xfrm>
          <a:prstGeom prst="rect">
            <a:avLst/>
          </a:prstGeom>
          <a:noFill/>
          <a:ln>
            <a:noFill/>
          </a:ln>
        </p:spPr>
      </p:pic>
      <p:cxnSp>
        <p:nvCxnSpPr>
          <p:cNvPr id="1128" name="Shape 1128"/>
          <p:cNvCxnSpPr>
            <a:stCxn id="1127" idx="0"/>
            <a:endCxn id="1121" idx="2"/>
          </p:cNvCxnSpPr>
          <p:nvPr/>
        </p:nvCxnSpPr>
        <p:spPr>
          <a:xfrm rot="10800000" flipH="1">
            <a:off x="1746000" y="3604750"/>
            <a:ext cx="300" cy="240000"/>
          </a:xfrm>
          <a:prstGeom prst="straightConnector1">
            <a:avLst/>
          </a:prstGeom>
          <a:noFill/>
          <a:ln w="9525" cap="flat" cmpd="sng">
            <a:solidFill>
              <a:schemeClr val="dk2"/>
            </a:solidFill>
            <a:prstDash val="solid"/>
            <a:round/>
            <a:headEnd type="none" w="lg" len="lg"/>
            <a:tailEnd type="triangle" w="lg" len="lg"/>
          </a:ln>
        </p:spPr>
      </p:cxnSp>
      <p:sp>
        <p:nvSpPr>
          <p:cNvPr id="1129" name="Shape 1129"/>
          <p:cNvSpPr txBox="1"/>
          <p:nvPr/>
        </p:nvSpPr>
        <p:spPr>
          <a:xfrm>
            <a:off x="249900" y="3243325"/>
            <a:ext cx="1044000" cy="738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Input image</a:t>
            </a:r>
          </a:p>
        </p:txBody>
      </p:sp>
      <p:sp>
        <p:nvSpPr>
          <p:cNvPr id="1130" name="Shape 1130"/>
          <p:cNvSpPr txBox="1"/>
          <p:nvPr/>
        </p:nvSpPr>
        <p:spPr>
          <a:xfrm>
            <a:off x="7699200" y="5103525"/>
            <a:ext cx="13962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2014]</a:t>
            </a:r>
          </a:p>
        </p:txBody>
      </p:sp>
      <p:sp>
        <p:nvSpPr>
          <p:cNvPr id="1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72081010"/>
      </p:ext>
    </p:extLst>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Shape 1135"/>
          <p:cNvSpPr txBox="1">
            <a:spLocks noGrp="1"/>
          </p:cNvSpPr>
          <p:nvPr>
            <p:ph type="title"/>
          </p:nvPr>
        </p:nvSpPr>
        <p:spPr>
          <a:xfrm>
            <a:off x="219825" y="801929"/>
            <a:ext cx="8229600" cy="857400"/>
          </a:xfrm>
          <a:prstGeom prst="rect">
            <a:avLst/>
          </a:prstGeom>
        </p:spPr>
        <p:txBody>
          <a:bodyPr lIns="91425" tIns="91425" rIns="91425" bIns="91425" anchor="ctr" anchorCtr="0">
            <a:noAutofit/>
          </a:bodyPr>
          <a:lstStyle/>
          <a:p>
            <a:r>
              <a:rPr lang="en" sz="2400" dirty="0">
                <a:solidFill>
                  <a:schemeClr val="tx1"/>
                </a:solidFill>
              </a:rPr>
              <a:t>REINFORCE in action: Recurrent Attention Model (RAM)</a:t>
            </a:r>
          </a:p>
        </p:txBody>
      </p:sp>
      <p:sp>
        <p:nvSpPr>
          <p:cNvPr id="1137" name="Shape 1137"/>
          <p:cNvSpPr/>
          <p:nvPr/>
        </p:nvSpPr>
        <p:spPr>
          <a:xfrm>
            <a:off x="1416275" y="2394358"/>
            <a:ext cx="660300"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138" name="Shape 1138"/>
          <p:cNvSpPr/>
          <p:nvPr/>
        </p:nvSpPr>
        <p:spPr>
          <a:xfrm>
            <a:off x="1385825" y="3347087"/>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pic>
        <p:nvPicPr>
          <p:cNvPr id="1139" name="Shape 1139"/>
          <p:cNvPicPr preferRelativeResize="0"/>
          <p:nvPr/>
        </p:nvPicPr>
        <p:blipFill>
          <a:blip r:embed="rId3">
            <a:alphaModFix/>
          </a:blip>
          <a:stretch>
            <a:fillRect/>
          </a:stretch>
        </p:blipFill>
        <p:spPr>
          <a:xfrm>
            <a:off x="343197" y="2385925"/>
            <a:ext cx="857400" cy="857400"/>
          </a:xfrm>
          <a:prstGeom prst="rect">
            <a:avLst/>
          </a:prstGeom>
          <a:noFill/>
          <a:ln>
            <a:noFill/>
          </a:ln>
        </p:spPr>
      </p:pic>
      <p:cxnSp>
        <p:nvCxnSpPr>
          <p:cNvPr id="1140" name="Shape 1140"/>
          <p:cNvCxnSpPr>
            <a:stCxn id="1138" idx="0"/>
            <a:endCxn id="1137" idx="4"/>
          </p:cNvCxnSpPr>
          <p:nvPr/>
        </p:nvCxnSpPr>
        <p:spPr>
          <a:xfrm rot="10800000">
            <a:off x="1746425" y="3054587"/>
            <a:ext cx="0" cy="292500"/>
          </a:xfrm>
          <a:prstGeom prst="straightConnector1">
            <a:avLst/>
          </a:prstGeom>
          <a:noFill/>
          <a:ln w="9525" cap="flat" cmpd="sng">
            <a:solidFill>
              <a:schemeClr val="dk2"/>
            </a:solidFill>
            <a:prstDash val="solid"/>
            <a:round/>
            <a:headEnd type="none" w="lg" len="lg"/>
            <a:tailEnd type="triangle" w="lg" len="lg"/>
          </a:ln>
        </p:spPr>
      </p:cxnSp>
      <p:cxnSp>
        <p:nvCxnSpPr>
          <p:cNvPr id="1141" name="Shape 1141"/>
          <p:cNvCxnSpPr>
            <a:stCxn id="1137" idx="0"/>
          </p:cNvCxnSpPr>
          <p:nvPr/>
        </p:nvCxnSpPr>
        <p:spPr>
          <a:xfrm rot="10800000">
            <a:off x="1746425" y="2198457"/>
            <a:ext cx="0" cy="195900"/>
          </a:xfrm>
          <a:prstGeom prst="straightConnector1">
            <a:avLst/>
          </a:prstGeom>
          <a:noFill/>
          <a:ln w="9525" cap="flat" cmpd="sng">
            <a:solidFill>
              <a:schemeClr val="dk2"/>
            </a:solidFill>
            <a:prstDash val="solid"/>
            <a:round/>
            <a:headEnd type="none" w="lg" len="lg"/>
            <a:tailEnd type="triangle" w="lg" len="lg"/>
          </a:ln>
        </p:spPr>
      </p:cxnSp>
      <p:sp>
        <p:nvSpPr>
          <p:cNvPr id="1142" name="Shape 1142"/>
          <p:cNvSpPr/>
          <p:nvPr/>
        </p:nvSpPr>
        <p:spPr>
          <a:xfrm>
            <a:off x="1385825" y="1844187"/>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1</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1</a:t>
            </a:r>
            <a:r>
              <a:rPr lang="en" kern="0">
                <a:solidFill>
                  <a:srgbClr val="000000"/>
                </a:solidFill>
                <a:latin typeface="Arial"/>
                <a:ea typeface="Arial"/>
                <a:cs typeface="Arial"/>
                <a:sym typeface="Arial"/>
              </a:rPr>
              <a:t>)</a:t>
            </a:r>
          </a:p>
        </p:txBody>
      </p:sp>
      <p:sp>
        <p:nvSpPr>
          <p:cNvPr id="1143" name="Shape 1143"/>
          <p:cNvSpPr/>
          <p:nvPr/>
        </p:nvSpPr>
        <p:spPr>
          <a:xfrm>
            <a:off x="2777718" y="2394358"/>
            <a:ext cx="660299"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144" name="Shape 1144"/>
          <p:cNvSpPr/>
          <p:nvPr/>
        </p:nvSpPr>
        <p:spPr>
          <a:xfrm>
            <a:off x="2747225" y="3347087"/>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cxnSp>
        <p:nvCxnSpPr>
          <p:cNvPr id="1145" name="Shape 1145"/>
          <p:cNvCxnSpPr>
            <a:stCxn id="1144" idx="0"/>
            <a:endCxn id="1143" idx="4"/>
          </p:cNvCxnSpPr>
          <p:nvPr/>
        </p:nvCxnSpPr>
        <p:spPr>
          <a:xfrm rot="10800000">
            <a:off x="3107825" y="3054587"/>
            <a:ext cx="0" cy="292500"/>
          </a:xfrm>
          <a:prstGeom prst="straightConnector1">
            <a:avLst/>
          </a:prstGeom>
          <a:noFill/>
          <a:ln w="9525" cap="flat" cmpd="sng">
            <a:solidFill>
              <a:schemeClr val="dk2"/>
            </a:solidFill>
            <a:prstDash val="solid"/>
            <a:round/>
            <a:headEnd type="none" w="lg" len="lg"/>
            <a:tailEnd type="triangle" w="lg" len="lg"/>
          </a:ln>
        </p:spPr>
      </p:cxnSp>
      <p:cxnSp>
        <p:nvCxnSpPr>
          <p:cNvPr id="1146" name="Shape 1146"/>
          <p:cNvCxnSpPr>
            <a:stCxn id="1143" idx="0"/>
          </p:cNvCxnSpPr>
          <p:nvPr/>
        </p:nvCxnSpPr>
        <p:spPr>
          <a:xfrm rot="10800000">
            <a:off x="3107867" y="2198457"/>
            <a:ext cx="0" cy="195900"/>
          </a:xfrm>
          <a:prstGeom prst="straightConnector1">
            <a:avLst/>
          </a:prstGeom>
          <a:noFill/>
          <a:ln w="9525" cap="flat" cmpd="sng">
            <a:solidFill>
              <a:schemeClr val="dk2"/>
            </a:solidFill>
            <a:prstDash val="solid"/>
            <a:round/>
            <a:headEnd type="none" w="lg" len="lg"/>
            <a:tailEnd type="triangle" w="lg" len="lg"/>
          </a:ln>
        </p:spPr>
      </p:cxnSp>
      <p:sp>
        <p:nvSpPr>
          <p:cNvPr id="1147" name="Shape 1147"/>
          <p:cNvSpPr/>
          <p:nvPr/>
        </p:nvSpPr>
        <p:spPr>
          <a:xfrm>
            <a:off x="2747275" y="1844200"/>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2</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2</a:t>
            </a:r>
            <a:r>
              <a:rPr lang="en" kern="0">
                <a:solidFill>
                  <a:srgbClr val="000000"/>
                </a:solidFill>
                <a:latin typeface="Arial"/>
                <a:ea typeface="Arial"/>
                <a:cs typeface="Arial"/>
                <a:sym typeface="Arial"/>
              </a:rPr>
              <a:t>)</a:t>
            </a:r>
          </a:p>
        </p:txBody>
      </p:sp>
      <p:pic>
        <p:nvPicPr>
          <p:cNvPr id="1148" name="Shape 1148"/>
          <p:cNvPicPr preferRelativeResize="0"/>
          <p:nvPr/>
        </p:nvPicPr>
        <p:blipFill>
          <a:blip r:embed="rId4">
            <a:alphaModFix/>
          </a:blip>
          <a:stretch>
            <a:fillRect/>
          </a:stretch>
        </p:blipFill>
        <p:spPr>
          <a:xfrm>
            <a:off x="1447375" y="4849999"/>
            <a:ext cx="597200" cy="597175"/>
          </a:xfrm>
          <a:prstGeom prst="rect">
            <a:avLst/>
          </a:prstGeom>
          <a:noFill/>
          <a:ln>
            <a:noFill/>
          </a:ln>
        </p:spPr>
      </p:pic>
      <p:pic>
        <p:nvPicPr>
          <p:cNvPr id="1149" name="Shape 1149"/>
          <p:cNvPicPr preferRelativeResize="0"/>
          <p:nvPr/>
        </p:nvPicPr>
        <p:blipFill rotWithShape="1">
          <a:blip r:embed="rId5">
            <a:alphaModFix/>
          </a:blip>
          <a:srcRect l="42067" t="32981" r="45960" b="55889"/>
          <a:stretch/>
        </p:blipFill>
        <p:spPr>
          <a:xfrm>
            <a:off x="2746837" y="3844750"/>
            <a:ext cx="721200" cy="670450"/>
          </a:xfrm>
          <a:prstGeom prst="rect">
            <a:avLst/>
          </a:prstGeom>
          <a:noFill/>
          <a:ln>
            <a:noFill/>
          </a:ln>
        </p:spPr>
      </p:pic>
      <p:cxnSp>
        <p:nvCxnSpPr>
          <p:cNvPr id="1150" name="Shape 1150"/>
          <p:cNvCxnSpPr>
            <a:stCxn id="1149" idx="0"/>
            <a:endCxn id="1144" idx="2"/>
          </p:cNvCxnSpPr>
          <p:nvPr/>
        </p:nvCxnSpPr>
        <p:spPr>
          <a:xfrm rot="10800000" flipH="1">
            <a:off x="3107437" y="3604750"/>
            <a:ext cx="300" cy="240000"/>
          </a:xfrm>
          <a:prstGeom prst="straightConnector1">
            <a:avLst/>
          </a:prstGeom>
          <a:noFill/>
          <a:ln w="9525" cap="flat" cmpd="sng">
            <a:solidFill>
              <a:schemeClr val="dk2"/>
            </a:solidFill>
            <a:prstDash val="solid"/>
            <a:round/>
            <a:headEnd type="none" w="lg" len="lg"/>
            <a:tailEnd type="triangle" w="lg" len="lg"/>
          </a:ln>
        </p:spPr>
      </p:cxnSp>
      <p:pic>
        <p:nvPicPr>
          <p:cNvPr id="1151" name="Shape 1151"/>
          <p:cNvPicPr preferRelativeResize="0"/>
          <p:nvPr/>
        </p:nvPicPr>
        <p:blipFill>
          <a:blip r:embed="rId5">
            <a:alphaModFix/>
          </a:blip>
          <a:stretch>
            <a:fillRect/>
          </a:stretch>
        </p:blipFill>
        <p:spPr>
          <a:xfrm>
            <a:off x="2809273" y="4850000"/>
            <a:ext cx="597200" cy="597200"/>
          </a:xfrm>
          <a:prstGeom prst="rect">
            <a:avLst/>
          </a:prstGeom>
          <a:noFill/>
          <a:ln>
            <a:noFill/>
          </a:ln>
        </p:spPr>
      </p:pic>
      <p:pic>
        <p:nvPicPr>
          <p:cNvPr id="1152" name="Shape 1152"/>
          <p:cNvPicPr preferRelativeResize="0"/>
          <p:nvPr/>
        </p:nvPicPr>
        <p:blipFill rotWithShape="1">
          <a:blip r:embed="rId6">
            <a:alphaModFix/>
          </a:blip>
          <a:srcRect l="42067" t="32981" r="45960" b="55889"/>
          <a:stretch/>
        </p:blipFill>
        <p:spPr>
          <a:xfrm>
            <a:off x="1385400" y="3844750"/>
            <a:ext cx="721200" cy="670450"/>
          </a:xfrm>
          <a:prstGeom prst="rect">
            <a:avLst/>
          </a:prstGeom>
          <a:noFill/>
          <a:ln>
            <a:noFill/>
          </a:ln>
        </p:spPr>
      </p:pic>
      <p:cxnSp>
        <p:nvCxnSpPr>
          <p:cNvPr id="1153" name="Shape 1153"/>
          <p:cNvCxnSpPr>
            <a:stCxn id="1152" idx="0"/>
            <a:endCxn id="1138" idx="2"/>
          </p:cNvCxnSpPr>
          <p:nvPr/>
        </p:nvCxnSpPr>
        <p:spPr>
          <a:xfrm rot="10800000" flipH="1">
            <a:off x="1746000" y="3604750"/>
            <a:ext cx="300" cy="240000"/>
          </a:xfrm>
          <a:prstGeom prst="straightConnector1">
            <a:avLst/>
          </a:prstGeom>
          <a:noFill/>
          <a:ln w="9525" cap="flat" cmpd="sng">
            <a:solidFill>
              <a:schemeClr val="dk2"/>
            </a:solidFill>
            <a:prstDash val="solid"/>
            <a:round/>
            <a:headEnd type="none" w="lg" len="lg"/>
            <a:tailEnd type="triangle" w="lg" len="lg"/>
          </a:ln>
        </p:spPr>
      </p:cxnSp>
      <p:cxnSp>
        <p:nvCxnSpPr>
          <p:cNvPr id="1154" name="Shape 1154"/>
          <p:cNvCxnSpPr>
            <a:stCxn id="1142" idx="0"/>
            <a:endCxn id="1149" idx="2"/>
          </p:cNvCxnSpPr>
          <p:nvPr/>
        </p:nvCxnSpPr>
        <p:spPr>
          <a:xfrm rot="-5400000" flipH="1">
            <a:off x="1091525" y="2499087"/>
            <a:ext cx="2670900" cy="1361100"/>
          </a:xfrm>
          <a:prstGeom prst="curvedConnector5">
            <a:avLst>
              <a:gd name="adj1" fmla="val -8916"/>
              <a:gd name="adj2" fmla="val 49997"/>
              <a:gd name="adj3" fmla="val 108920"/>
            </a:avLst>
          </a:prstGeom>
          <a:noFill/>
          <a:ln w="19050" cap="flat" cmpd="sng">
            <a:solidFill>
              <a:schemeClr val="dk2"/>
            </a:solidFill>
            <a:prstDash val="solid"/>
            <a:round/>
            <a:headEnd type="none" w="lg" len="lg"/>
            <a:tailEnd type="triangle" w="lg" len="lg"/>
          </a:ln>
        </p:spPr>
      </p:cxnSp>
      <p:sp>
        <p:nvSpPr>
          <p:cNvPr id="1155" name="Shape 1155"/>
          <p:cNvSpPr txBox="1"/>
          <p:nvPr/>
        </p:nvSpPr>
        <p:spPr>
          <a:xfrm>
            <a:off x="249900" y="3243325"/>
            <a:ext cx="1044000" cy="738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Input image</a:t>
            </a:r>
          </a:p>
        </p:txBody>
      </p:sp>
      <p:cxnSp>
        <p:nvCxnSpPr>
          <p:cNvPr id="1156" name="Shape 1156"/>
          <p:cNvCxnSpPr>
            <a:stCxn id="1137" idx="6"/>
            <a:endCxn id="1143" idx="2"/>
          </p:cNvCxnSpPr>
          <p:nvPr/>
        </p:nvCxnSpPr>
        <p:spPr>
          <a:xfrm>
            <a:off x="2076575" y="2724507"/>
            <a:ext cx="701100" cy="0"/>
          </a:xfrm>
          <a:prstGeom prst="straightConnector1">
            <a:avLst/>
          </a:prstGeom>
          <a:noFill/>
          <a:ln w="9525" cap="flat" cmpd="sng">
            <a:solidFill>
              <a:schemeClr val="dk2"/>
            </a:solidFill>
            <a:prstDash val="solid"/>
            <a:round/>
            <a:headEnd type="none" w="lg" len="lg"/>
            <a:tailEnd type="triangle" w="lg" len="lg"/>
          </a:ln>
        </p:spPr>
      </p:cxnSp>
      <p:sp>
        <p:nvSpPr>
          <p:cNvPr id="1157" name="Shape 1157"/>
          <p:cNvSpPr txBox="1"/>
          <p:nvPr/>
        </p:nvSpPr>
        <p:spPr>
          <a:xfrm>
            <a:off x="7699200" y="5103525"/>
            <a:ext cx="13962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2014]</a:t>
            </a:r>
          </a:p>
        </p:txBody>
      </p:sp>
      <p:sp>
        <p:nvSpPr>
          <p:cNvPr id="2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00529938"/>
      </p:ext>
    </p:extLst>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Shape 1162"/>
          <p:cNvSpPr txBox="1">
            <a:spLocks noGrp="1"/>
          </p:cNvSpPr>
          <p:nvPr>
            <p:ph type="title"/>
          </p:nvPr>
        </p:nvSpPr>
        <p:spPr>
          <a:xfrm>
            <a:off x="219825" y="801929"/>
            <a:ext cx="8229600" cy="857400"/>
          </a:xfrm>
          <a:prstGeom prst="rect">
            <a:avLst/>
          </a:prstGeom>
        </p:spPr>
        <p:txBody>
          <a:bodyPr lIns="91425" tIns="91425" rIns="91425" bIns="91425" anchor="ctr" anchorCtr="0">
            <a:noAutofit/>
          </a:bodyPr>
          <a:lstStyle/>
          <a:p>
            <a:r>
              <a:rPr lang="en" sz="2400" dirty="0">
                <a:solidFill>
                  <a:schemeClr val="tx1"/>
                </a:solidFill>
              </a:rPr>
              <a:t>REINFORCE in action: Recurrent Attention Model (RAM)</a:t>
            </a:r>
          </a:p>
        </p:txBody>
      </p:sp>
      <p:sp>
        <p:nvSpPr>
          <p:cNvPr id="1164" name="Shape 1164"/>
          <p:cNvSpPr/>
          <p:nvPr/>
        </p:nvSpPr>
        <p:spPr>
          <a:xfrm>
            <a:off x="1416275" y="2394358"/>
            <a:ext cx="660300"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165" name="Shape 1165"/>
          <p:cNvSpPr/>
          <p:nvPr/>
        </p:nvSpPr>
        <p:spPr>
          <a:xfrm>
            <a:off x="1385825" y="3347087"/>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pic>
        <p:nvPicPr>
          <p:cNvPr id="1166" name="Shape 1166"/>
          <p:cNvPicPr preferRelativeResize="0"/>
          <p:nvPr/>
        </p:nvPicPr>
        <p:blipFill>
          <a:blip r:embed="rId3">
            <a:alphaModFix/>
          </a:blip>
          <a:stretch>
            <a:fillRect/>
          </a:stretch>
        </p:blipFill>
        <p:spPr>
          <a:xfrm>
            <a:off x="343197" y="2385925"/>
            <a:ext cx="857400" cy="857400"/>
          </a:xfrm>
          <a:prstGeom prst="rect">
            <a:avLst/>
          </a:prstGeom>
          <a:noFill/>
          <a:ln>
            <a:noFill/>
          </a:ln>
        </p:spPr>
      </p:pic>
      <p:cxnSp>
        <p:nvCxnSpPr>
          <p:cNvPr id="1167" name="Shape 1167"/>
          <p:cNvCxnSpPr>
            <a:stCxn id="1165" idx="0"/>
            <a:endCxn id="1164" idx="4"/>
          </p:cNvCxnSpPr>
          <p:nvPr/>
        </p:nvCxnSpPr>
        <p:spPr>
          <a:xfrm rot="10800000">
            <a:off x="1746425" y="3054587"/>
            <a:ext cx="0" cy="292500"/>
          </a:xfrm>
          <a:prstGeom prst="straightConnector1">
            <a:avLst/>
          </a:prstGeom>
          <a:noFill/>
          <a:ln w="9525" cap="flat" cmpd="sng">
            <a:solidFill>
              <a:schemeClr val="dk2"/>
            </a:solidFill>
            <a:prstDash val="solid"/>
            <a:round/>
            <a:headEnd type="none" w="lg" len="lg"/>
            <a:tailEnd type="triangle" w="lg" len="lg"/>
          </a:ln>
        </p:spPr>
      </p:cxnSp>
      <p:cxnSp>
        <p:nvCxnSpPr>
          <p:cNvPr id="1168" name="Shape 1168"/>
          <p:cNvCxnSpPr>
            <a:stCxn id="1164" idx="0"/>
          </p:cNvCxnSpPr>
          <p:nvPr/>
        </p:nvCxnSpPr>
        <p:spPr>
          <a:xfrm rot="10800000">
            <a:off x="1746425" y="2198457"/>
            <a:ext cx="0" cy="195900"/>
          </a:xfrm>
          <a:prstGeom prst="straightConnector1">
            <a:avLst/>
          </a:prstGeom>
          <a:noFill/>
          <a:ln w="9525" cap="flat" cmpd="sng">
            <a:solidFill>
              <a:schemeClr val="dk2"/>
            </a:solidFill>
            <a:prstDash val="solid"/>
            <a:round/>
            <a:headEnd type="none" w="lg" len="lg"/>
            <a:tailEnd type="triangle" w="lg" len="lg"/>
          </a:ln>
        </p:spPr>
      </p:cxnSp>
      <p:sp>
        <p:nvSpPr>
          <p:cNvPr id="1169" name="Shape 1169"/>
          <p:cNvSpPr/>
          <p:nvPr/>
        </p:nvSpPr>
        <p:spPr>
          <a:xfrm>
            <a:off x="1385825" y="1844187"/>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1</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1</a:t>
            </a:r>
            <a:r>
              <a:rPr lang="en" kern="0">
                <a:solidFill>
                  <a:srgbClr val="000000"/>
                </a:solidFill>
                <a:latin typeface="Arial"/>
                <a:ea typeface="Arial"/>
                <a:cs typeface="Arial"/>
                <a:sym typeface="Arial"/>
              </a:rPr>
              <a:t>)</a:t>
            </a:r>
          </a:p>
        </p:txBody>
      </p:sp>
      <p:sp>
        <p:nvSpPr>
          <p:cNvPr id="1170" name="Shape 1170"/>
          <p:cNvSpPr/>
          <p:nvPr/>
        </p:nvSpPr>
        <p:spPr>
          <a:xfrm>
            <a:off x="2777718" y="2394358"/>
            <a:ext cx="660299"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171" name="Shape 1171"/>
          <p:cNvSpPr/>
          <p:nvPr/>
        </p:nvSpPr>
        <p:spPr>
          <a:xfrm>
            <a:off x="2747225" y="3347087"/>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cxnSp>
        <p:nvCxnSpPr>
          <p:cNvPr id="1172" name="Shape 1172"/>
          <p:cNvCxnSpPr>
            <a:stCxn id="1171" idx="0"/>
            <a:endCxn id="1170" idx="4"/>
          </p:cNvCxnSpPr>
          <p:nvPr/>
        </p:nvCxnSpPr>
        <p:spPr>
          <a:xfrm rot="10800000">
            <a:off x="3107825" y="3054587"/>
            <a:ext cx="0" cy="292500"/>
          </a:xfrm>
          <a:prstGeom prst="straightConnector1">
            <a:avLst/>
          </a:prstGeom>
          <a:noFill/>
          <a:ln w="9525" cap="flat" cmpd="sng">
            <a:solidFill>
              <a:schemeClr val="dk2"/>
            </a:solidFill>
            <a:prstDash val="solid"/>
            <a:round/>
            <a:headEnd type="none" w="lg" len="lg"/>
            <a:tailEnd type="triangle" w="lg" len="lg"/>
          </a:ln>
        </p:spPr>
      </p:cxnSp>
      <p:cxnSp>
        <p:nvCxnSpPr>
          <p:cNvPr id="1173" name="Shape 1173"/>
          <p:cNvCxnSpPr>
            <a:stCxn id="1170" idx="0"/>
          </p:cNvCxnSpPr>
          <p:nvPr/>
        </p:nvCxnSpPr>
        <p:spPr>
          <a:xfrm rot="10800000">
            <a:off x="3107867" y="2198457"/>
            <a:ext cx="0" cy="195900"/>
          </a:xfrm>
          <a:prstGeom prst="straightConnector1">
            <a:avLst/>
          </a:prstGeom>
          <a:noFill/>
          <a:ln w="9525" cap="flat" cmpd="sng">
            <a:solidFill>
              <a:schemeClr val="dk2"/>
            </a:solidFill>
            <a:prstDash val="solid"/>
            <a:round/>
            <a:headEnd type="none" w="lg" len="lg"/>
            <a:tailEnd type="triangle" w="lg" len="lg"/>
          </a:ln>
        </p:spPr>
      </p:cxnSp>
      <p:sp>
        <p:nvSpPr>
          <p:cNvPr id="1174" name="Shape 1174"/>
          <p:cNvSpPr/>
          <p:nvPr/>
        </p:nvSpPr>
        <p:spPr>
          <a:xfrm>
            <a:off x="2747275" y="1844200"/>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2</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2</a:t>
            </a:r>
            <a:r>
              <a:rPr lang="en" kern="0">
                <a:solidFill>
                  <a:srgbClr val="000000"/>
                </a:solidFill>
                <a:latin typeface="Arial"/>
                <a:ea typeface="Arial"/>
                <a:cs typeface="Arial"/>
                <a:sym typeface="Arial"/>
              </a:rPr>
              <a:t>)</a:t>
            </a:r>
          </a:p>
        </p:txBody>
      </p:sp>
      <p:sp>
        <p:nvSpPr>
          <p:cNvPr id="1175" name="Shape 1175"/>
          <p:cNvSpPr/>
          <p:nvPr/>
        </p:nvSpPr>
        <p:spPr>
          <a:xfrm>
            <a:off x="4139223" y="2405308"/>
            <a:ext cx="660300"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176" name="Shape 1176"/>
          <p:cNvSpPr/>
          <p:nvPr/>
        </p:nvSpPr>
        <p:spPr>
          <a:xfrm>
            <a:off x="4108775" y="3347100"/>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cxnSp>
        <p:nvCxnSpPr>
          <p:cNvPr id="1177" name="Shape 1177"/>
          <p:cNvCxnSpPr>
            <a:stCxn id="1176" idx="0"/>
            <a:endCxn id="1175" idx="4"/>
          </p:cNvCxnSpPr>
          <p:nvPr/>
        </p:nvCxnSpPr>
        <p:spPr>
          <a:xfrm rot="10800000">
            <a:off x="4469375" y="3065700"/>
            <a:ext cx="0" cy="281400"/>
          </a:xfrm>
          <a:prstGeom prst="straightConnector1">
            <a:avLst/>
          </a:prstGeom>
          <a:noFill/>
          <a:ln w="9525" cap="flat" cmpd="sng">
            <a:solidFill>
              <a:schemeClr val="dk2"/>
            </a:solidFill>
            <a:prstDash val="solid"/>
            <a:round/>
            <a:headEnd type="none" w="lg" len="lg"/>
            <a:tailEnd type="triangle" w="lg" len="lg"/>
          </a:ln>
        </p:spPr>
      </p:cxnSp>
      <p:cxnSp>
        <p:nvCxnSpPr>
          <p:cNvPr id="1178" name="Shape 1178"/>
          <p:cNvCxnSpPr>
            <a:stCxn id="1175" idx="0"/>
          </p:cNvCxnSpPr>
          <p:nvPr/>
        </p:nvCxnSpPr>
        <p:spPr>
          <a:xfrm rot="10800000">
            <a:off x="4469373" y="2209407"/>
            <a:ext cx="0" cy="195900"/>
          </a:xfrm>
          <a:prstGeom prst="straightConnector1">
            <a:avLst/>
          </a:prstGeom>
          <a:noFill/>
          <a:ln w="9525" cap="flat" cmpd="sng">
            <a:solidFill>
              <a:schemeClr val="dk2"/>
            </a:solidFill>
            <a:prstDash val="solid"/>
            <a:round/>
            <a:headEnd type="none" w="lg" len="lg"/>
            <a:tailEnd type="triangle" w="lg" len="lg"/>
          </a:ln>
        </p:spPr>
      </p:cxnSp>
      <p:sp>
        <p:nvSpPr>
          <p:cNvPr id="1179" name="Shape 1179"/>
          <p:cNvSpPr/>
          <p:nvPr/>
        </p:nvSpPr>
        <p:spPr>
          <a:xfrm>
            <a:off x="4108725" y="1888250"/>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3</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3</a:t>
            </a:r>
            <a:r>
              <a:rPr lang="en" kern="0">
                <a:solidFill>
                  <a:srgbClr val="000000"/>
                </a:solidFill>
                <a:latin typeface="Arial"/>
                <a:ea typeface="Arial"/>
                <a:cs typeface="Arial"/>
                <a:sym typeface="Arial"/>
              </a:rPr>
              <a:t>)</a:t>
            </a:r>
          </a:p>
        </p:txBody>
      </p:sp>
      <p:pic>
        <p:nvPicPr>
          <p:cNvPr id="1180" name="Shape 1180"/>
          <p:cNvPicPr preferRelativeResize="0"/>
          <p:nvPr/>
        </p:nvPicPr>
        <p:blipFill>
          <a:blip r:embed="rId4">
            <a:alphaModFix/>
          </a:blip>
          <a:stretch>
            <a:fillRect/>
          </a:stretch>
        </p:blipFill>
        <p:spPr>
          <a:xfrm>
            <a:off x="1447375" y="4849999"/>
            <a:ext cx="597200" cy="597175"/>
          </a:xfrm>
          <a:prstGeom prst="rect">
            <a:avLst/>
          </a:prstGeom>
          <a:noFill/>
          <a:ln>
            <a:noFill/>
          </a:ln>
        </p:spPr>
      </p:pic>
      <p:pic>
        <p:nvPicPr>
          <p:cNvPr id="1181" name="Shape 1181"/>
          <p:cNvPicPr preferRelativeResize="0"/>
          <p:nvPr/>
        </p:nvPicPr>
        <p:blipFill rotWithShape="1">
          <a:blip r:embed="rId5">
            <a:alphaModFix/>
          </a:blip>
          <a:srcRect l="42067" t="32981" r="45960" b="55889"/>
          <a:stretch/>
        </p:blipFill>
        <p:spPr>
          <a:xfrm>
            <a:off x="2746837" y="3844750"/>
            <a:ext cx="721200" cy="670450"/>
          </a:xfrm>
          <a:prstGeom prst="rect">
            <a:avLst/>
          </a:prstGeom>
          <a:noFill/>
          <a:ln>
            <a:noFill/>
          </a:ln>
        </p:spPr>
      </p:pic>
      <p:cxnSp>
        <p:nvCxnSpPr>
          <p:cNvPr id="1182" name="Shape 1182"/>
          <p:cNvCxnSpPr>
            <a:stCxn id="1181" idx="0"/>
            <a:endCxn id="1171" idx="2"/>
          </p:cNvCxnSpPr>
          <p:nvPr/>
        </p:nvCxnSpPr>
        <p:spPr>
          <a:xfrm rot="10800000" flipH="1">
            <a:off x="3107437" y="3604750"/>
            <a:ext cx="300" cy="240000"/>
          </a:xfrm>
          <a:prstGeom prst="straightConnector1">
            <a:avLst/>
          </a:prstGeom>
          <a:noFill/>
          <a:ln w="9525" cap="flat" cmpd="sng">
            <a:solidFill>
              <a:schemeClr val="dk2"/>
            </a:solidFill>
            <a:prstDash val="solid"/>
            <a:round/>
            <a:headEnd type="none" w="lg" len="lg"/>
            <a:tailEnd type="triangle" w="lg" len="lg"/>
          </a:ln>
        </p:spPr>
      </p:cxnSp>
      <p:pic>
        <p:nvPicPr>
          <p:cNvPr id="1183" name="Shape 1183"/>
          <p:cNvPicPr preferRelativeResize="0"/>
          <p:nvPr/>
        </p:nvPicPr>
        <p:blipFill>
          <a:blip r:embed="rId5">
            <a:alphaModFix/>
          </a:blip>
          <a:stretch>
            <a:fillRect/>
          </a:stretch>
        </p:blipFill>
        <p:spPr>
          <a:xfrm>
            <a:off x="2809273" y="4850000"/>
            <a:ext cx="597200" cy="597200"/>
          </a:xfrm>
          <a:prstGeom prst="rect">
            <a:avLst/>
          </a:prstGeom>
          <a:noFill/>
          <a:ln>
            <a:noFill/>
          </a:ln>
        </p:spPr>
      </p:pic>
      <p:pic>
        <p:nvPicPr>
          <p:cNvPr id="1184" name="Shape 1184"/>
          <p:cNvPicPr preferRelativeResize="0"/>
          <p:nvPr/>
        </p:nvPicPr>
        <p:blipFill rotWithShape="1">
          <a:blip r:embed="rId6">
            <a:alphaModFix/>
          </a:blip>
          <a:srcRect l="30526" t="24545" r="57718" b="64527"/>
          <a:stretch/>
        </p:blipFill>
        <p:spPr>
          <a:xfrm>
            <a:off x="4108287" y="3844750"/>
            <a:ext cx="721200" cy="670450"/>
          </a:xfrm>
          <a:prstGeom prst="rect">
            <a:avLst/>
          </a:prstGeom>
          <a:noFill/>
          <a:ln>
            <a:noFill/>
          </a:ln>
        </p:spPr>
      </p:pic>
      <p:cxnSp>
        <p:nvCxnSpPr>
          <p:cNvPr id="1185" name="Shape 1185"/>
          <p:cNvCxnSpPr>
            <a:stCxn id="1184" idx="0"/>
            <a:endCxn id="1176" idx="2"/>
          </p:cNvCxnSpPr>
          <p:nvPr/>
        </p:nvCxnSpPr>
        <p:spPr>
          <a:xfrm rot="10800000" flipH="1">
            <a:off x="4468887" y="3604750"/>
            <a:ext cx="600" cy="240000"/>
          </a:xfrm>
          <a:prstGeom prst="straightConnector1">
            <a:avLst/>
          </a:prstGeom>
          <a:noFill/>
          <a:ln w="9525" cap="flat" cmpd="sng">
            <a:solidFill>
              <a:schemeClr val="dk2"/>
            </a:solidFill>
            <a:prstDash val="solid"/>
            <a:round/>
            <a:headEnd type="none" w="lg" len="lg"/>
            <a:tailEnd type="triangle" w="lg" len="lg"/>
          </a:ln>
        </p:spPr>
      </p:cxnSp>
      <p:pic>
        <p:nvPicPr>
          <p:cNvPr id="1186" name="Shape 1186"/>
          <p:cNvPicPr preferRelativeResize="0"/>
          <p:nvPr/>
        </p:nvPicPr>
        <p:blipFill rotWithShape="1">
          <a:blip r:embed="rId7">
            <a:alphaModFix/>
          </a:blip>
          <a:srcRect l="42067" t="32981" r="45960" b="55889"/>
          <a:stretch/>
        </p:blipFill>
        <p:spPr>
          <a:xfrm>
            <a:off x="1385400" y="3844750"/>
            <a:ext cx="721200" cy="670450"/>
          </a:xfrm>
          <a:prstGeom prst="rect">
            <a:avLst/>
          </a:prstGeom>
          <a:noFill/>
          <a:ln>
            <a:noFill/>
          </a:ln>
        </p:spPr>
      </p:pic>
      <p:cxnSp>
        <p:nvCxnSpPr>
          <p:cNvPr id="1187" name="Shape 1187"/>
          <p:cNvCxnSpPr>
            <a:stCxn id="1186" idx="0"/>
            <a:endCxn id="1165" idx="2"/>
          </p:cNvCxnSpPr>
          <p:nvPr/>
        </p:nvCxnSpPr>
        <p:spPr>
          <a:xfrm rot="10800000" flipH="1">
            <a:off x="1746000" y="3604750"/>
            <a:ext cx="300" cy="240000"/>
          </a:xfrm>
          <a:prstGeom prst="straightConnector1">
            <a:avLst/>
          </a:prstGeom>
          <a:noFill/>
          <a:ln w="9525" cap="flat" cmpd="sng">
            <a:solidFill>
              <a:schemeClr val="dk2"/>
            </a:solidFill>
            <a:prstDash val="solid"/>
            <a:round/>
            <a:headEnd type="none" w="lg" len="lg"/>
            <a:tailEnd type="triangle" w="lg" len="lg"/>
          </a:ln>
        </p:spPr>
      </p:cxnSp>
      <p:cxnSp>
        <p:nvCxnSpPr>
          <p:cNvPr id="1188" name="Shape 1188"/>
          <p:cNvCxnSpPr>
            <a:stCxn id="1169" idx="0"/>
            <a:endCxn id="1181" idx="2"/>
          </p:cNvCxnSpPr>
          <p:nvPr/>
        </p:nvCxnSpPr>
        <p:spPr>
          <a:xfrm rot="-5400000" flipH="1">
            <a:off x="1091525" y="2499087"/>
            <a:ext cx="2670900" cy="1361100"/>
          </a:xfrm>
          <a:prstGeom prst="curvedConnector5">
            <a:avLst>
              <a:gd name="adj1" fmla="val -8916"/>
              <a:gd name="adj2" fmla="val 49997"/>
              <a:gd name="adj3" fmla="val 108920"/>
            </a:avLst>
          </a:prstGeom>
          <a:noFill/>
          <a:ln w="19050" cap="flat" cmpd="sng">
            <a:solidFill>
              <a:schemeClr val="dk2"/>
            </a:solidFill>
            <a:prstDash val="solid"/>
            <a:round/>
            <a:headEnd type="none" w="lg" len="lg"/>
            <a:tailEnd type="triangle" w="lg" len="lg"/>
          </a:ln>
        </p:spPr>
      </p:cxnSp>
      <p:cxnSp>
        <p:nvCxnSpPr>
          <p:cNvPr id="1189" name="Shape 1189"/>
          <p:cNvCxnSpPr>
            <a:stCxn id="1174" idx="0"/>
            <a:endCxn id="1184" idx="2"/>
          </p:cNvCxnSpPr>
          <p:nvPr/>
        </p:nvCxnSpPr>
        <p:spPr>
          <a:xfrm rot="-5400000" flipH="1">
            <a:off x="2452975" y="2499100"/>
            <a:ext cx="2670900" cy="1361100"/>
          </a:xfrm>
          <a:prstGeom prst="curvedConnector5">
            <a:avLst>
              <a:gd name="adj1" fmla="val -8916"/>
              <a:gd name="adj2" fmla="val 49997"/>
              <a:gd name="adj3" fmla="val 108919"/>
            </a:avLst>
          </a:prstGeom>
          <a:noFill/>
          <a:ln w="19050" cap="flat" cmpd="sng">
            <a:solidFill>
              <a:schemeClr val="dk2"/>
            </a:solidFill>
            <a:prstDash val="solid"/>
            <a:round/>
            <a:headEnd type="none" w="lg" len="lg"/>
            <a:tailEnd type="triangle" w="lg" len="lg"/>
          </a:ln>
        </p:spPr>
      </p:cxnSp>
      <p:pic>
        <p:nvPicPr>
          <p:cNvPr id="1190" name="Shape 1190"/>
          <p:cNvPicPr preferRelativeResize="0"/>
          <p:nvPr/>
        </p:nvPicPr>
        <p:blipFill>
          <a:blip r:embed="rId6">
            <a:alphaModFix/>
          </a:blip>
          <a:stretch>
            <a:fillRect/>
          </a:stretch>
        </p:blipFill>
        <p:spPr>
          <a:xfrm>
            <a:off x="4171175" y="4850000"/>
            <a:ext cx="597200" cy="597200"/>
          </a:xfrm>
          <a:prstGeom prst="rect">
            <a:avLst/>
          </a:prstGeom>
          <a:noFill/>
          <a:ln>
            <a:noFill/>
          </a:ln>
        </p:spPr>
      </p:pic>
      <p:sp>
        <p:nvSpPr>
          <p:cNvPr id="1191" name="Shape 1191"/>
          <p:cNvSpPr txBox="1"/>
          <p:nvPr/>
        </p:nvSpPr>
        <p:spPr>
          <a:xfrm>
            <a:off x="249900" y="3243325"/>
            <a:ext cx="1044000" cy="738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Input image</a:t>
            </a:r>
          </a:p>
        </p:txBody>
      </p:sp>
      <p:cxnSp>
        <p:nvCxnSpPr>
          <p:cNvPr id="1192" name="Shape 1192"/>
          <p:cNvCxnSpPr>
            <a:stCxn id="1164" idx="6"/>
            <a:endCxn id="1170" idx="2"/>
          </p:cNvCxnSpPr>
          <p:nvPr/>
        </p:nvCxnSpPr>
        <p:spPr>
          <a:xfrm>
            <a:off x="2076575" y="2724507"/>
            <a:ext cx="701100" cy="0"/>
          </a:xfrm>
          <a:prstGeom prst="straightConnector1">
            <a:avLst/>
          </a:prstGeom>
          <a:noFill/>
          <a:ln w="9525" cap="flat" cmpd="sng">
            <a:solidFill>
              <a:schemeClr val="dk2"/>
            </a:solidFill>
            <a:prstDash val="solid"/>
            <a:round/>
            <a:headEnd type="none" w="lg" len="lg"/>
            <a:tailEnd type="triangle" w="lg" len="lg"/>
          </a:ln>
        </p:spPr>
      </p:cxnSp>
      <p:cxnSp>
        <p:nvCxnSpPr>
          <p:cNvPr id="1193" name="Shape 1193"/>
          <p:cNvCxnSpPr>
            <a:stCxn id="1170" idx="6"/>
            <a:endCxn id="1175" idx="2"/>
          </p:cNvCxnSpPr>
          <p:nvPr/>
        </p:nvCxnSpPr>
        <p:spPr>
          <a:xfrm>
            <a:off x="3438017" y="2724507"/>
            <a:ext cx="701100" cy="11100"/>
          </a:xfrm>
          <a:prstGeom prst="straightConnector1">
            <a:avLst/>
          </a:prstGeom>
          <a:noFill/>
          <a:ln w="9525" cap="flat" cmpd="sng">
            <a:solidFill>
              <a:schemeClr val="dk2"/>
            </a:solidFill>
            <a:prstDash val="solid"/>
            <a:round/>
            <a:headEnd type="none" w="lg" len="lg"/>
            <a:tailEnd type="triangle" w="lg" len="lg"/>
          </a:ln>
        </p:spPr>
      </p:cxnSp>
      <p:sp>
        <p:nvSpPr>
          <p:cNvPr id="1194" name="Shape 1194"/>
          <p:cNvSpPr txBox="1"/>
          <p:nvPr/>
        </p:nvSpPr>
        <p:spPr>
          <a:xfrm>
            <a:off x="7699200" y="5103525"/>
            <a:ext cx="13962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2014]</a:t>
            </a:r>
          </a:p>
        </p:txBody>
      </p:sp>
      <p:sp>
        <p:nvSpPr>
          <p:cNvPr id="3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3370297"/>
      </p:ext>
    </p:extLst>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Shape 1199"/>
          <p:cNvSpPr txBox="1">
            <a:spLocks noGrp="1"/>
          </p:cNvSpPr>
          <p:nvPr>
            <p:ph type="title"/>
          </p:nvPr>
        </p:nvSpPr>
        <p:spPr>
          <a:xfrm>
            <a:off x="219825" y="801929"/>
            <a:ext cx="8229600" cy="857400"/>
          </a:xfrm>
          <a:prstGeom prst="rect">
            <a:avLst/>
          </a:prstGeom>
        </p:spPr>
        <p:txBody>
          <a:bodyPr lIns="91425" tIns="91425" rIns="91425" bIns="91425" anchor="ctr" anchorCtr="0">
            <a:noAutofit/>
          </a:bodyPr>
          <a:lstStyle/>
          <a:p>
            <a:r>
              <a:rPr lang="en" sz="2400" dirty="0">
                <a:solidFill>
                  <a:schemeClr val="tx1"/>
                </a:solidFill>
              </a:rPr>
              <a:t>REINFORCE in action: Recurrent Attention Model (RAM)</a:t>
            </a:r>
          </a:p>
        </p:txBody>
      </p:sp>
      <p:sp>
        <p:nvSpPr>
          <p:cNvPr id="1201" name="Shape 1201"/>
          <p:cNvSpPr/>
          <p:nvPr/>
        </p:nvSpPr>
        <p:spPr>
          <a:xfrm>
            <a:off x="1416275" y="2394358"/>
            <a:ext cx="660300"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202" name="Shape 1202"/>
          <p:cNvSpPr/>
          <p:nvPr/>
        </p:nvSpPr>
        <p:spPr>
          <a:xfrm>
            <a:off x="1385825" y="3347087"/>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pic>
        <p:nvPicPr>
          <p:cNvPr id="1203" name="Shape 1203"/>
          <p:cNvPicPr preferRelativeResize="0"/>
          <p:nvPr/>
        </p:nvPicPr>
        <p:blipFill>
          <a:blip r:embed="rId3">
            <a:alphaModFix/>
          </a:blip>
          <a:stretch>
            <a:fillRect/>
          </a:stretch>
        </p:blipFill>
        <p:spPr>
          <a:xfrm>
            <a:off x="343197" y="2385925"/>
            <a:ext cx="857400" cy="857400"/>
          </a:xfrm>
          <a:prstGeom prst="rect">
            <a:avLst/>
          </a:prstGeom>
          <a:noFill/>
          <a:ln>
            <a:noFill/>
          </a:ln>
        </p:spPr>
      </p:pic>
      <p:cxnSp>
        <p:nvCxnSpPr>
          <p:cNvPr id="1204" name="Shape 1204"/>
          <p:cNvCxnSpPr>
            <a:stCxn id="1202" idx="0"/>
            <a:endCxn id="1201" idx="4"/>
          </p:cNvCxnSpPr>
          <p:nvPr/>
        </p:nvCxnSpPr>
        <p:spPr>
          <a:xfrm rot="10800000">
            <a:off x="1746425" y="3054587"/>
            <a:ext cx="0" cy="292500"/>
          </a:xfrm>
          <a:prstGeom prst="straightConnector1">
            <a:avLst/>
          </a:prstGeom>
          <a:noFill/>
          <a:ln w="9525" cap="flat" cmpd="sng">
            <a:solidFill>
              <a:schemeClr val="dk2"/>
            </a:solidFill>
            <a:prstDash val="solid"/>
            <a:round/>
            <a:headEnd type="none" w="lg" len="lg"/>
            <a:tailEnd type="triangle" w="lg" len="lg"/>
          </a:ln>
        </p:spPr>
      </p:cxnSp>
      <p:cxnSp>
        <p:nvCxnSpPr>
          <p:cNvPr id="1205" name="Shape 1205"/>
          <p:cNvCxnSpPr>
            <a:stCxn id="1201" idx="0"/>
          </p:cNvCxnSpPr>
          <p:nvPr/>
        </p:nvCxnSpPr>
        <p:spPr>
          <a:xfrm rot="10800000">
            <a:off x="1746425" y="2198457"/>
            <a:ext cx="0" cy="195900"/>
          </a:xfrm>
          <a:prstGeom prst="straightConnector1">
            <a:avLst/>
          </a:prstGeom>
          <a:noFill/>
          <a:ln w="9525" cap="flat" cmpd="sng">
            <a:solidFill>
              <a:schemeClr val="dk2"/>
            </a:solidFill>
            <a:prstDash val="solid"/>
            <a:round/>
            <a:headEnd type="none" w="lg" len="lg"/>
            <a:tailEnd type="triangle" w="lg" len="lg"/>
          </a:ln>
        </p:spPr>
      </p:cxnSp>
      <p:sp>
        <p:nvSpPr>
          <p:cNvPr id="1206" name="Shape 1206"/>
          <p:cNvSpPr/>
          <p:nvPr/>
        </p:nvSpPr>
        <p:spPr>
          <a:xfrm>
            <a:off x="1385825" y="1844187"/>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1</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1</a:t>
            </a:r>
            <a:r>
              <a:rPr lang="en" kern="0">
                <a:solidFill>
                  <a:srgbClr val="000000"/>
                </a:solidFill>
                <a:latin typeface="Arial"/>
                <a:ea typeface="Arial"/>
                <a:cs typeface="Arial"/>
                <a:sym typeface="Arial"/>
              </a:rPr>
              <a:t>)</a:t>
            </a:r>
          </a:p>
        </p:txBody>
      </p:sp>
      <p:sp>
        <p:nvSpPr>
          <p:cNvPr id="1207" name="Shape 1207"/>
          <p:cNvSpPr/>
          <p:nvPr/>
        </p:nvSpPr>
        <p:spPr>
          <a:xfrm>
            <a:off x="2777718" y="2394358"/>
            <a:ext cx="660299"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208" name="Shape 1208"/>
          <p:cNvSpPr/>
          <p:nvPr/>
        </p:nvSpPr>
        <p:spPr>
          <a:xfrm>
            <a:off x="2747225" y="3347087"/>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cxnSp>
        <p:nvCxnSpPr>
          <p:cNvPr id="1209" name="Shape 1209"/>
          <p:cNvCxnSpPr>
            <a:stCxn id="1208" idx="0"/>
            <a:endCxn id="1207" idx="4"/>
          </p:cNvCxnSpPr>
          <p:nvPr/>
        </p:nvCxnSpPr>
        <p:spPr>
          <a:xfrm rot="10800000">
            <a:off x="3107825" y="3054587"/>
            <a:ext cx="0" cy="292500"/>
          </a:xfrm>
          <a:prstGeom prst="straightConnector1">
            <a:avLst/>
          </a:prstGeom>
          <a:noFill/>
          <a:ln w="9525" cap="flat" cmpd="sng">
            <a:solidFill>
              <a:schemeClr val="dk2"/>
            </a:solidFill>
            <a:prstDash val="solid"/>
            <a:round/>
            <a:headEnd type="none" w="lg" len="lg"/>
            <a:tailEnd type="triangle" w="lg" len="lg"/>
          </a:ln>
        </p:spPr>
      </p:cxnSp>
      <p:cxnSp>
        <p:nvCxnSpPr>
          <p:cNvPr id="1210" name="Shape 1210"/>
          <p:cNvCxnSpPr>
            <a:stCxn id="1207" idx="0"/>
          </p:cNvCxnSpPr>
          <p:nvPr/>
        </p:nvCxnSpPr>
        <p:spPr>
          <a:xfrm rot="10800000">
            <a:off x="3107867" y="2198457"/>
            <a:ext cx="0" cy="195900"/>
          </a:xfrm>
          <a:prstGeom prst="straightConnector1">
            <a:avLst/>
          </a:prstGeom>
          <a:noFill/>
          <a:ln w="9525" cap="flat" cmpd="sng">
            <a:solidFill>
              <a:schemeClr val="dk2"/>
            </a:solidFill>
            <a:prstDash val="solid"/>
            <a:round/>
            <a:headEnd type="none" w="lg" len="lg"/>
            <a:tailEnd type="triangle" w="lg" len="lg"/>
          </a:ln>
        </p:spPr>
      </p:cxnSp>
      <p:sp>
        <p:nvSpPr>
          <p:cNvPr id="1211" name="Shape 1211"/>
          <p:cNvSpPr/>
          <p:nvPr/>
        </p:nvSpPr>
        <p:spPr>
          <a:xfrm>
            <a:off x="2747275" y="1844200"/>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2</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2</a:t>
            </a:r>
            <a:r>
              <a:rPr lang="en" kern="0">
                <a:solidFill>
                  <a:srgbClr val="000000"/>
                </a:solidFill>
                <a:latin typeface="Arial"/>
                <a:ea typeface="Arial"/>
                <a:cs typeface="Arial"/>
                <a:sym typeface="Arial"/>
              </a:rPr>
              <a:t>)</a:t>
            </a:r>
          </a:p>
        </p:txBody>
      </p:sp>
      <p:sp>
        <p:nvSpPr>
          <p:cNvPr id="1212" name="Shape 1212"/>
          <p:cNvSpPr/>
          <p:nvPr/>
        </p:nvSpPr>
        <p:spPr>
          <a:xfrm>
            <a:off x="4139223" y="2405308"/>
            <a:ext cx="660300"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213" name="Shape 1213"/>
          <p:cNvSpPr/>
          <p:nvPr/>
        </p:nvSpPr>
        <p:spPr>
          <a:xfrm>
            <a:off x="4108775" y="3347100"/>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cxnSp>
        <p:nvCxnSpPr>
          <p:cNvPr id="1214" name="Shape 1214"/>
          <p:cNvCxnSpPr>
            <a:stCxn id="1213" idx="0"/>
            <a:endCxn id="1212" idx="4"/>
          </p:cNvCxnSpPr>
          <p:nvPr/>
        </p:nvCxnSpPr>
        <p:spPr>
          <a:xfrm rot="10800000">
            <a:off x="4469375" y="3065700"/>
            <a:ext cx="0" cy="281400"/>
          </a:xfrm>
          <a:prstGeom prst="straightConnector1">
            <a:avLst/>
          </a:prstGeom>
          <a:noFill/>
          <a:ln w="9525" cap="flat" cmpd="sng">
            <a:solidFill>
              <a:schemeClr val="dk2"/>
            </a:solidFill>
            <a:prstDash val="solid"/>
            <a:round/>
            <a:headEnd type="none" w="lg" len="lg"/>
            <a:tailEnd type="triangle" w="lg" len="lg"/>
          </a:ln>
        </p:spPr>
      </p:cxnSp>
      <p:cxnSp>
        <p:nvCxnSpPr>
          <p:cNvPr id="1215" name="Shape 1215"/>
          <p:cNvCxnSpPr>
            <a:stCxn id="1212" idx="0"/>
          </p:cNvCxnSpPr>
          <p:nvPr/>
        </p:nvCxnSpPr>
        <p:spPr>
          <a:xfrm rot="10800000">
            <a:off x="4469373" y="2209407"/>
            <a:ext cx="0" cy="195900"/>
          </a:xfrm>
          <a:prstGeom prst="straightConnector1">
            <a:avLst/>
          </a:prstGeom>
          <a:noFill/>
          <a:ln w="9525" cap="flat" cmpd="sng">
            <a:solidFill>
              <a:schemeClr val="dk2"/>
            </a:solidFill>
            <a:prstDash val="solid"/>
            <a:round/>
            <a:headEnd type="none" w="lg" len="lg"/>
            <a:tailEnd type="triangle" w="lg" len="lg"/>
          </a:ln>
        </p:spPr>
      </p:cxnSp>
      <p:sp>
        <p:nvSpPr>
          <p:cNvPr id="1216" name="Shape 1216"/>
          <p:cNvSpPr/>
          <p:nvPr/>
        </p:nvSpPr>
        <p:spPr>
          <a:xfrm>
            <a:off x="4108725" y="1888250"/>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3</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3</a:t>
            </a:r>
            <a:r>
              <a:rPr lang="en" kern="0">
                <a:solidFill>
                  <a:srgbClr val="000000"/>
                </a:solidFill>
                <a:latin typeface="Arial"/>
                <a:ea typeface="Arial"/>
                <a:cs typeface="Arial"/>
                <a:sym typeface="Arial"/>
              </a:rPr>
              <a:t>)</a:t>
            </a:r>
          </a:p>
        </p:txBody>
      </p:sp>
      <p:sp>
        <p:nvSpPr>
          <p:cNvPr id="1217" name="Shape 1217"/>
          <p:cNvSpPr/>
          <p:nvPr/>
        </p:nvSpPr>
        <p:spPr>
          <a:xfrm>
            <a:off x="5500716" y="2390233"/>
            <a:ext cx="660300"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218" name="Shape 1218"/>
          <p:cNvSpPr/>
          <p:nvPr/>
        </p:nvSpPr>
        <p:spPr>
          <a:xfrm>
            <a:off x="5470325" y="3347087"/>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cxnSp>
        <p:nvCxnSpPr>
          <p:cNvPr id="1219" name="Shape 1219"/>
          <p:cNvCxnSpPr>
            <a:stCxn id="1218" idx="0"/>
            <a:endCxn id="1217" idx="4"/>
          </p:cNvCxnSpPr>
          <p:nvPr/>
        </p:nvCxnSpPr>
        <p:spPr>
          <a:xfrm rot="10800000">
            <a:off x="5830925" y="3050387"/>
            <a:ext cx="0" cy="296700"/>
          </a:xfrm>
          <a:prstGeom prst="straightConnector1">
            <a:avLst/>
          </a:prstGeom>
          <a:noFill/>
          <a:ln w="9525" cap="flat" cmpd="sng">
            <a:solidFill>
              <a:schemeClr val="dk2"/>
            </a:solidFill>
            <a:prstDash val="solid"/>
            <a:round/>
            <a:headEnd type="none" w="lg" len="lg"/>
            <a:tailEnd type="triangle" w="lg" len="lg"/>
          </a:ln>
        </p:spPr>
      </p:cxnSp>
      <p:cxnSp>
        <p:nvCxnSpPr>
          <p:cNvPr id="1220" name="Shape 1220"/>
          <p:cNvCxnSpPr>
            <a:stCxn id="1217" idx="0"/>
          </p:cNvCxnSpPr>
          <p:nvPr/>
        </p:nvCxnSpPr>
        <p:spPr>
          <a:xfrm rot="10800000">
            <a:off x="5830866" y="2194332"/>
            <a:ext cx="0" cy="195900"/>
          </a:xfrm>
          <a:prstGeom prst="straightConnector1">
            <a:avLst/>
          </a:prstGeom>
          <a:noFill/>
          <a:ln w="9525" cap="flat" cmpd="sng">
            <a:solidFill>
              <a:schemeClr val="dk2"/>
            </a:solidFill>
            <a:prstDash val="solid"/>
            <a:round/>
            <a:headEnd type="none" w="lg" len="lg"/>
            <a:tailEnd type="triangle" w="lg" len="lg"/>
          </a:ln>
        </p:spPr>
      </p:cxnSp>
      <p:sp>
        <p:nvSpPr>
          <p:cNvPr id="1221" name="Shape 1221"/>
          <p:cNvSpPr/>
          <p:nvPr/>
        </p:nvSpPr>
        <p:spPr>
          <a:xfrm>
            <a:off x="5470325" y="1888237"/>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4</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4</a:t>
            </a:r>
            <a:r>
              <a:rPr lang="en" kern="0">
                <a:solidFill>
                  <a:srgbClr val="000000"/>
                </a:solidFill>
                <a:latin typeface="Arial"/>
                <a:ea typeface="Arial"/>
                <a:cs typeface="Arial"/>
                <a:sym typeface="Arial"/>
              </a:rPr>
              <a:t>)</a:t>
            </a:r>
          </a:p>
        </p:txBody>
      </p:sp>
      <p:pic>
        <p:nvPicPr>
          <p:cNvPr id="1222" name="Shape 1222"/>
          <p:cNvPicPr preferRelativeResize="0"/>
          <p:nvPr/>
        </p:nvPicPr>
        <p:blipFill>
          <a:blip r:embed="rId4">
            <a:alphaModFix/>
          </a:blip>
          <a:stretch>
            <a:fillRect/>
          </a:stretch>
        </p:blipFill>
        <p:spPr>
          <a:xfrm>
            <a:off x="1447375" y="4849999"/>
            <a:ext cx="597200" cy="597175"/>
          </a:xfrm>
          <a:prstGeom prst="rect">
            <a:avLst/>
          </a:prstGeom>
          <a:noFill/>
          <a:ln>
            <a:noFill/>
          </a:ln>
        </p:spPr>
      </p:pic>
      <p:pic>
        <p:nvPicPr>
          <p:cNvPr id="1223" name="Shape 1223"/>
          <p:cNvPicPr preferRelativeResize="0"/>
          <p:nvPr/>
        </p:nvPicPr>
        <p:blipFill rotWithShape="1">
          <a:blip r:embed="rId5">
            <a:alphaModFix/>
          </a:blip>
          <a:srcRect l="42067" t="32981" r="45960" b="55889"/>
          <a:stretch/>
        </p:blipFill>
        <p:spPr>
          <a:xfrm>
            <a:off x="2746837" y="3844750"/>
            <a:ext cx="721200" cy="670450"/>
          </a:xfrm>
          <a:prstGeom prst="rect">
            <a:avLst/>
          </a:prstGeom>
          <a:noFill/>
          <a:ln>
            <a:noFill/>
          </a:ln>
        </p:spPr>
      </p:pic>
      <p:cxnSp>
        <p:nvCxnSpPr>
          <p:cNvPr id="1224" name="Shape 1224"/>
          <p:cNvCxnSpPr>
            <a:stCxn id="1223" idx="0"/>
            <a:endCxn id="1208" idx="2"/>
          </p:cNvCxnSpPr>
          <p:nvPr/>
        </p:nvCxnSpPr>
        <p:spPr>
          <a:xfrm rot="10800000" flipH="1">
            <a:off x="3107437" y="3604750"/>
            <a:ext cx="300" cy="240000"/>
          </a:xfrm>
          <a:prstGeom prst="straightConnector1">
            <a:avLst/>
          </a:prstGeom>
          <a:noFill/>
          <a:ln w="9525" cap="flat" cmpd="sng">
            <a:solidFill>
              <a:schemeClr val="dk2"/>
            </a:solidFill>
            <a:prstDash val="solid"/>
            <a:round/>
            <a:headEnd type="none" w="lg" len="lg"/>
            <a:tailEnd type="triangle" w="lg" len="lg"/>
          </a:ln>
        </p:spPr>
      </p:cxnSp>
      <p:pic>
        <p:nvPicPr>
          <p:cNvPr id="1225" name="Shape 1225"/>
          <p:cNvPicPr preferRelativeResize="0"/>
          <p:nvPr/>
        </p:nvPicPr>
        <p:blipFill>
          <a:blip r:embed="rId5">
            <a:alphaModFix/>
          </a:blip>
          <a:stretch>
            <a:fillRect/>
          </a:stretch>
        </p:blipFill>
        <p:spPr>
          <a:xfrm>
            <a:off x="2809273" y="4850000"/>
            <a:ext cx="597200" cy="597200"/>
          </a:xfrm>
          <a:prstGeom prst="rect">
            <a:avLst/>
          </a:prstGeom>
          <a:noFill/>
          <a:ln>
            <a:noFill/>
          </a:ln>
        </p:spPr>
      </p:pic>
      <p:pic>
        <p:nvPicPr>
          <p:cNvPr id="1226" name="Shape 1226"/>
          <p:cNvPicPr preferRelativeResize="0"/>
          <p:nvPr/>
        </p:nvPicPr>
        <p:blipFill rotWithShape="1">
          <a:blip r:embed="rId6">
            <a:alphaModFix/>
          </a:blip>
          <a:srcRect l="30526" t="24545" r="57718" b="64527"/>
          <a:stretch/>
        </p:blipFill>
        <p:spPr>
          <a:xfrm>
            <a:off x="4108287" y="3844750"/>
            <a:ext cx="721200" cy="670450"/>
          </a:xfrm>
          <a:prstGeom prst="rect">
            <a:avLst/>
          </a:prstGeom>
          <a:noFill/>
          <a:ln>
            <a:noFill/>
          </a:ln>
        </p:spPr>
      </p:pic>
      <p:cxnSp>
        <p:nvCxnSpPr>
          <p:cNvPr id="1227" name="Shape 1227"/>
          <p:cNvCxnSpPr>
            <a:stCxn id="1226" idx="0"/>
            <a:endCxn id="1213" idx="2"/>
          </p:cNvCxnSpPr>
          <p:nvPr/>
        </p:nvCxnSpPr>
        <p:spPr>
          <a:xfrm rot="10800000" flipH="1">
            <a:off x="4468887" y="3604750"/>
            <a:ext cx="600" cy="240000"/>
          </a:xfrm>
          <a:prstGeom prst="straightConnector1">
            <a:avLst/>
          </a:prstGeom>
          <a:noFill/>
          <a:ln w="9525" cap="flat" cmpd="sng">
            <a:solidFill>
              <a:schemeClr val="dk2"/>
            </a:solidFill>
            <a:prstDash val="solid"/>
            <a:round/>
            <a:headEnd type="none" w="lg" len="lg"/>
            <a:tailEnd type="triangle" w="lg" len="lg"/>
          </a:ln>
        </p:spPr>
      </p:cxnSp>
      <p:pic>
        <p:nvPicPr>
          <p:cNvPr id="1228" name="Shape 1228"/>
          <p:cNvPicPr preferRelativeResize="0"/>
          <p:nvPr/>
        </p:nvPicPr>
        <p:blipFill rotWithShape="1">
          <a:blip r:embed="rId7">
            <a:alphaModFix/>
          </a:blip>
          <a:srcRect l="18266" t="28941" r="70049" b="60196"/>
          <a:stretch/>
        </p:blipFill>
        <p:spPr>
          <a:xfrm>
            <a:off x="5469712" y="3844750"/>
            <a:ext cx="721200" cy="670450"/>
          </a:xfrm>
          <a:prstGeom prst="rect">
            <a:avLst/>
          </a:prstGeom>
          <a:noFill/>
          <a:ln>
            <a:noFill/>
          </a:ln>
        </p:spPr>
      </p:pic>
      <p:pic>
        <p:nvPicPr>
          <p:cNvPr id="1229" name="Shape 1229"/>
          <p:cNvPicPr preferRelativeResize="0"/>
          <p:nvPr/>
        </p:nvPicPr>
        <p:blipFill rotWithShape="1">
          <a:blip r:embed="rId8">
            <a:alphaModFix/>
          </a:blip>
          <a:srcRect l="42067" t="32981" r="45960" b="55889"/>
          <a:stretch/>
        </p:blipFill>
        <p:spPr>
          <a:xfrm>
            <a:off x="1385400" y="3844750"/>
            <a:ext cx="721200" cy="670450"/>
          </a:xfrm>
          <a:prstGeom prst="rect">
            <a:avLst/>
          </a:prstGeom>
          <a:noFill/>
          <a:ln>
            <a:noFill/>
          </a:ln>
        </p:spPr>
      </p:pic>
      <p:cxnSp>
        <p:nvCxnSpPr>
          <p:cNvPr id="1230" name="Shape 1230"/>
          <p:cNvCxnSpPr>
            <a:stCxn id="1229" idx="0"/>
            <a:endCxn id="1202" idx="2"/>
          </p:cNvCxnSpPr>
          <p:nvPr/>
        </p:nvCxnSpPr>
        <p:spPr>
          <a:xfrm rot="10800000" flipH="1">
            <a:off x="1746000" y="3604750"/>
            <a:ext cx="300" cy="240000"/>
          </a:xfrm>
          <a:prstGeom prst="straightConnector1">
            <a:avLst/>
          </a:prstGeom>
          <a:noFill/>
          <a:ln w="9525" cap="flat" cmpd="sng">
            <a:solidFill>
              <a:schemeClr val="dk2"/>
            </a:solidFill>
            <a:prstDash val="solid"/>
            <a:round/>
            <a:headEnd type="none" w="lg" len="lg"/>
            <a:tailEnd type="triangle" w="lg" len="lg"/>
          </a:ln>
        </p:spPr>
      </p:cxnSp>
      <p:cxnSp>
        <p:nvCxnSpPr>
          <p:cNvPr id="1231" name="Shape 1231"/>
          <p:cNvCxnSpPr>
            <a:stCxn id="1228" idx="0"/>
            <a:endCxn id="1218" idx="2"/>
          </p:cNvCxnSpPr>
          <p:nvPr/>
        </p:nvCxnSpPr>
        <p:spPr>
          <a:xfrm rot="10800000" flipH="1">
            <a:off x="5830312" y="3604750"/>
            <a:ext cx="600" cy="240000"/>
          </a:xfrm>
          <a:prstGeom prst="straightConnector1">
            <a:avLst/>
          </a:prstGeom>
          <a:noFill/>
          <a:ln w="9525" cap="flat" cmpd="sng">
            <a:solidFill>
              <a:schemeClr val="dk2"/>
            </a:solidFill>
            <a:prstDash val="solid"/>
            <a:round/>
            <a:headEnd type="none" w="lg" len="lg"/>
            <a:tailEnd type="triangle" w="lg" len="lg"/>
          </a:ln>
        </p:spPr>
      </p:cxnSp>
      <p:cxnSp>
        <p:nvCxnSpPr>
          <p:cNvPr id="1232" name="Shape 1232"/>
          <p:cNvCxnSpPr>
            <a:stCxn id="1206" idx="0"/>
            <a:endCxn id="1223" idx="2"/>
          </p:cNvCxnSpPr>
          <p:nvPr/>
        </p:nvCxnSpPr>
        <p:spPr>
          <a:xfrm rot="-5400000" flipH="1">
            <a:off x="1091525" y="2499087"/>
            <a:ext cx="2670900" cy="1361100"/>
          </a:xfrm>
          <a:prstGeom prst="curvedConnector5">
            <a:avLst>
              <a:gd name="adj1" fmla="val -8916"/>
              <a:gd name="adj2" fmla="val 49997"/>
              <a:gd name="adj3" fmla="val 108920"/>
            </a:avLst>
          </a:prstGeom>
          <a:noFill/>
          <a:ln w="19050" cap="flat" cmpd="sng">
            <a:solidFill>
              <a:schemeClr val="dk2"/>
            </a:solidFill>
            <a:prstDash val="solid"/>
            <a:round/>
            <a:headEnd type="none" w="lg" len="lg"/>
            <a:tailEnd type="triangle" w="lg" len="lg"/>
          </a:ln>
        </p:spPr>
      </p:cxnSp>
      <p:cxnSp>
        <p:nvCxnSpPr>
          <p:cNvPr id="1233" name="Shape 1233"/>
          <p:cNvCxnSpPr>
            <a:stCxn id="1211" idx="0"/>
            <a:endCxn id="1226" idx="2"/>
          </p:cNvCxnSpPr>
          <p:nvPr/>
        </p:nvCxnSpPr>
        <p:spPr>
          <a:xfrm rot="-5400000" flipH="1">
            <a:off x="2452975" y="2499100"/>
            <a:ext cx="2670900" cy="1361100"/>
          </a:xfrm>
          <a:prstGeom prst="curvedConnector5">
            <a:avLst>
              <a:gd name="adj1" fmla="val -8916"/>
              <a:gd name="adj2" fmla="val 49997"/>
              <a:gd name="adj3" fmla="val 108919"/>
            </a:avLst>
          </a:prstGeom>
          <a:noFill/>
          <a:ln w="19050" cap="flat" cmpd="sng">
            <a:solidFill>
              <a:schemeClr val="dk2"/>
            </a:solidFill>
            <a:prstDash val="solid"/>
            <a:round/>
            <a:headEnd type="none" w="lg" len="lg"/>
            <a:tailEnd type="triangle" w="lg" len="lg"/>
          </a:ln>
        </p:spPr>
      </p:cxnSp>
      <p:cxnSp>
        <p:nvCxnSpPr>
          <p:cNvPr id="1234" name="Shape 1234"/>
          <p:cNvCxnSpPr>
            <a:stCxn id="1216" idx="0"/>
            <a:endCxn id="1228" idx="2"/>
          </p:cNvCxnSpPr>
          <p:nvPr/>
        </p:nvCxnSpPr>
        <p:spPr>
          <a:xfrm rot="-5400000" flipH="1">
            <a:off x="3836325" y="2521250"/>
            <a:ext cx="2627100" cy="1361100"/>
          </a:xfrm>
          <a:prstGeom prst="curvedConnector5">
            <a:avLst>
              <a:gd name="adj1" fmla="val -9064"/>
              <a:gd name="adj2" fmla="val 49996"/>
              <a:gd name="adj3" fmla="val 109058"/>
            </a:avLst>
          </a:prstGeom>
          <a:noFill/>
          <a:ln w="19050" cap="flat" cmpd="sng">
            <a:solidFill>
              <a:schemeClr val="dk2"/>
            </a:solidFill>
            <a:prstDash val="solid"/>
            <a:round/>
            <a:headEnd type="none" w="lg" len="lg"/>
            <a:tailEnd type="triangle" w="lg" len="lg"/>
          </a:ln>
        </p:spPr>
      </p:cxnSp>
      <p:pic>
        <p:nvPicPr>
          <p:cNvPr id="1235" name="Shape 1235"/>
          <p:cNvPicPr preferRelativeResize="0"/>
          <p:nvPr/>
        </p:nvPicPr>
        <p:blipFill>
          <a:blip r:embed="rId6">
            <a:alphaModFix/>
          </a:blip>
          <a:stretch>
            <a:fillRect/>
          </a:stretch>
        </p:blipFill>
        <p:spPr>
          <a:xfrm>
            <a:off x="4171175" y="4850000"/>
            <a:ext cx="597200" cy="597200"/>
          </a:xfrm>
          <a:prstGeom prst="rect">
            <a:avLst/>
          </a:prstGeom>
          <a:noFill/>
          <a:ln>
            <a:noFill/>
          </a:ln>
        </p:spPr>
      </p:pic>
      <p:pic>
        <p:nvPicPr>
          <p:cNvPr id="1236" name="Shape 1236"/>
          <p:cNvPicPr preferRelativeResize="0"/>
          <p:nvPr/>
        </p:nvPicPr>
        <p:blipFill>
          <a:blip r:embed="rId7">
            <a:alphaModFix/>
          </a:blip>
          <a:stretch>
            <a:fillRect/>
          </a:stretch>
        </p:blipFill>
        <p:spPr>
          <a:xfrm>
            <a:off x="5531725" y="4850000"/>
            <a:ext cx="597200" cy="597200"/>
          </a:xfrm>
          <a:prstGeom prst="rect">
            <a:avLst/>
          </a:prstGeom>
          <a:noFill/>
          <a:ln>
            <a:noFill/>
          </a:ln>
        </p:spPr>
      </p:pic>
      <p:sp>
        <p:nvSpPr>
          <p:cNvPr id="1237" name="Shape 1237"/>
          <p:cNvSpPr txBox="1"/>
          <p:nvPr/>
        </p:nvSpPr>
        <p:spPr>
          <a:xfrm>
            <a:off x="249900" y="3243325"/>
            <a:ext cx="1044000" cy="738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Input image</a:t>
            </a:r>
          </a:p>
        </p:txBody>
      </p:sp>
      <p:cxnSp>
        <p:nvCxnSpPr>
          <p:cNvPr id="1238" name="Shape 1238"/>
          <p:cNvCxnSpPr>
            <a:stCxn id="1201" idx="6"/>
            <a:endCxn id="1207" idx="2"/>
          </p:cNvCxnSpPr>
          <p:nvPr/>
        </p:nvCxnSpPr>
        <p:spPr>
          <a:xfrm>
            <a:off x="2076575" y="2724507"/>
            <a:ext cx="701100" cy="0"/>
          </a:xfrm>
          <a:prstGeom prst="straightConnector1">
            <a:avLst/>
          </a:prstGeom>
          <a:noFill/>
          <a:ln w="9525" cap="flat" cmpd="sng">
            <a:solidFill>
              <a:schemeClr val="dk2"/>
            </a:solidFill>
            <a:prstDash val="solid"/>
            <a:round/>
            <a:headEnd type="none" w="lg" len="lg"/>
            <a:tailEnd type="triangle" w="lg" len="lg"/>
          </a:ln>
        </p:spPr>
      </p:cxnSp>
      <p:cxnSp>
        <p:nvCxnSpPr>
          <p:cNvPr id="1239" name="Shape 1239"/>
          <p:cNvCxnSpPr>
            <a:stCxn id="1207" idx="6"/>
            <a:endCxn id="1212" idx="2"/>
          </p:cNvCxnSpPr>
          <p:nvPr/>
        </p:nvCxnSpPr>
        <p:spPr>
          <a:xfrm>
            <a:off x="3438017" y="2724507"/>
            <a:ext cx="701100" cy="11100"/>
          </a:xfrm>
          <a:prstGeom prst="straightConnector1">
            <a:avLst/>
          </a:prstGeom>
          <a:noFill/>
          <a:ln w="9525" cap="flat" cmpd="sng">
            <a:solidFill>
              <a:schemeClr val="dk2"/>
            </a:solidFill>
            <a:prstDash val="solid"/>
            <a:round/>
            <a:headEnd type="none" w="lg" len="lg"/>
            <a:tailEnd type="triangle" w="lg" len="lg"/>
          </a:ln>
        </p:spPr>
      </p:cxnSp>
      <p:cxnSp>
        <p:nvCxnSpPr>
          <p:cNvPr id="1240" name="Shape 1240"/>
          <p:cNvCxnSpPr>
            <a:stCxn id="1212" idx="6"/>
            <a:endCxn id="1217" idx="2"/>
          </p:cNvCxnSpPr>
          <p:nvPr/>
        </p:nvCxnSpPr>
        <p:spPr>
          <a:xfrm rot="10800000" flipH="1">
            <a:off x="4799523" y="2720457"/>
            <a:ext cx="701100" cy="15000"/>
          </a:xfrm>
          <a:prstGeom prst="straightConnector1">
            <a:avLst/>
          </a:prstGeom>
          <a:noFill/>
          <a:ln w="9525" cap="flat" cmpd="sng">
            <a:solidFill>
              <a:schemeClr val="dk2"/>
            </a:solidFill>
            <a:prstDash val="solid"/>
            <a:round/>
            <a:headEnd type="none" w="lg" len="lg"/>
            <a:tailEnd type="triangle" w="lg" len="lg"/>
          </a:ln>
        </p:spPr>
      </p:cxnSp>
      <p:sp>
        <p:nvSpPr>
          <p:cNvPr id="1241" name="Shape 1241"/>
          <p:cNvSpPr txBox="1"/>
          <p:nvPr/>
        </p:nvSpPr>
        <p:spPr>
          <a:xfrm>
            <a:off x="7699200" y="5103525"/>
            <a:ext cx="13962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2014]</a:t>
            </a:r>
          </a:p>
        </p:txBody>
      </p:sp>
      <p:sp>
        <p:nvSpPr>
          <p:cNvPr id="4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22536568"/>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Signature challenges of RL"/>
          <p:cNvSpPr txBox="1">
            <a:spLocks noGrp="1"/>
          </p:cNvSpPr>
          <p:nvPr>
            <p:ph type="title"/>
          </p:nvPr>
        </p:nvSpPr>
        <p:spPr>
          <a:prstGeom prst="rect">
            <a:avLst/>
          </a:prstGeom>
        </p:spPr>
        <p:txBody>
          <a:bodyPr/>
          <a:lstStyle/>
          <a:p>
            <a:r>
              <a:rPr dirty="0"/>
              <a:t>Signature challenges of RL</a:t>
            </a:r>
          </a:p>
        </p:txBody>
      </p:sp>
      <p:sp>
        <p:nvSpPr>
          <p:cNvPr id="283" name="Evaluative feedback (reward)…"/>
          <p:cNvSpPr txBox="1">
            <a:spLocks noGrp="1"/>
          </p:cNvSpPr>
          <p:nvPr>
            <p:ph type="body" idx="1"/>
          </p:nvPr>
        </p:nvSpPr>
        <p:spPr>
          <a:prstGeom prst="rect">
            <a:avLst/>
          </a:prstGeom>
        </p:spPr>
        <p:txBody>
          <a:bodyPr/>
          <a:lstStyle/>
          <a:p>
            <a:pPr>
              <a:buBlip>
                <a:blip r:embed="rId2"/>
              </a:buBlip>
            </a:pPr>
            <a:r>
              <a:t>Evaluative feedback (reward)</a:t>
            </a:r>
          </a:p>
          <a:p>
            <a:pPr>
              <a:buBlip>
                <a:blip r:embed="rId2"/>
              </a:buBlip>
            </a:pPr>
            <a:r>
              <a:t>Sequentiality, delayed consequences</a:t>
            </a:r>
          </a:p>
          <a:p>
            <a:pPr>
              <a:buBlip>
                <a:blip r:embed="rId2"/>
              </a:buBlip>
            </a:pPr>
            <a:r>
              <a:t>Need for trial and error, to explore as well as exploit</a:t>
            </a:r>
          </a:p>
          <a:p>
            <a:pPr>
              <a:buBlip>
                <a:blip r:embed="rId2"/>
              </a:buBlip>
            </a:pPr>
            <a:r>
              <a:t>Non-stationarity</a:t>
            </a:r>
          </a:p>
          <a:p>
            <a:pPr>
              <a:buBlip>
                <a:blip r:embed="rId2"/>
              </a:buBlip>
            </a:pPr>
            <a:r>
              <a:t>The fleeting nature of time and online data</a:t>
            </a:r>
          </a:p>
        </p:txBody>
      </p:sp>
      <p:sp>
        <p:nvSpPr>
          <p:cNvPr id="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Rich Sutton</a:t>
            </a:r>
            <a:endParaRPr lang="en-US" sz="1200" dirty="0"/>
          </a:p>
        </p:txBody>
      </p:sp>
    </p:spTree>
    <p:extLst>
      <p:ext uri="{BB962C8B-B14F-4D97-AF65-F5344CB8AC3E}">
        <p14:creationId xmlns:p14="http://schemas.microsoft.com/office/powerpoint/2010/main" val="2003748576"/>
      </p:ext>
    </p:extLst>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301" name="Shape 1301"/>
          <p:cNvSpPr txBox="1">
            <a:spLocks noGrp="1"/>
          </p:cNvSpPr>
          <p:nvPr>
            <p:ph type="title"/>
          </p:nvPr>
        </p:nvSpPr>
        <p:spPr>
          <a:xfrm>
            <a:off x="219825" y="801929"/>
            <a:ext cx="8229600" cy="857400"/>
          </a:xfrm>
          <a:prstGeom prst="rect">
            <a:avLst/>
          </a:prstGeom>
        </p:spPr>
        <p:txBody>
          <a:bodyPr lIns="91425" tIns="91425" rIns="91425" bIns="91425" anchor="ctr" anchorCtr="0">
            <a:noAutofit/>
          </a:bodyPr>
          <a:lstStyle/>
          <a:p>
            <a:r>
              <a:rPr lang="en" sz="2400" dirty="0">
                <a:solidFill>
                  <a:schemeClr val="tx1"/>
                </a:solidFill>
              </a:rPr>
              <a:t>REINFORCE in action: Recurrent Attention Model (RAM)</a:t>
            </a:r>
          </a:p>
        </p:txBody>
      </p:sp>
      <p:sp>
        <p:nvSpPr>
          <p:cNvPr id="1247" name="Shape 1247"/>
          <p:cNvSpPr/>
          <p:nvPr/>
        </p:nvSpPr>
        <p:spPr>
          <a:xfrm>
            <a:off x="1416275" y="2394358"/>
            <a:ext cx="660300"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248" name="Shape 1248"/>
          <p:cNvSpPr/>
          <p:nvPr/>
        </p:nvSpPr>
        <p:spPr>
          <a:xfrm>
            <a:off x="1385825" y="3347087"/>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pic>
        <p:nvPicPr>
          <p:cNvPr id="1249" name="Shape 1249"/>
          <p:cNvPicPr preferRelativeResize="0"/>
          <p:nvPr/>
        </p:nvPicPr>
        <p:blipFill>
          <a:blip r:embed="rId3">
            <a:alphaModFix/>
          </a:blip>
          <a:stretch>
            <a:fillRect/>
          </a:stretch>
        </p:blipFill>
        <p:spPr>
          <a:xfrm>
            <a:off x="343197" y="2385925"/>
            <a:ext cx="857400" cy="857400"/>
          </a:xfrm>
          <a:prstGeom prst="rect">
            <a:avLst/>
          </a:prstGeom>
          <a:noFill/>
          <a:ln>
            <a:noFill/>
          </a:ln>
        </p:spPr>
      </p:pic>
      <p:cxnSp>
        <p:nvCxnSpPr>
          <p:cNvPr id="1250" name="Shape 1250"/>
          <p:cNvCxnSpPr>
            <a:stCxn id="1248" idx="0"/>
            <a:endCxn id="1247" idx="4"/>
          </p:cNvCxnSpPr>
          <p:nvPr/>
        </p:nvCxnSpPr>
        <p:spPr>
          <a:xfrm rot="10800000">
            <a:off x="1746425" y="3054587"/>
            <a:ext cx="0" cy="292500"/>
          </a:xfrm>
          <a:prstGeom prst="straightConnector1">
            <a:avLst/>
          </a:prstGeom>
          <a:noFill/>
          <a:ln w="9525" cap="flat" cmpd="sng">
            <a:solidFill>
              <a:schemeClr val="dk2"/>
            </a:solidFill>
            <a:prstDash val="solid"/>
            <a:round/>
            <a:headEnd type="none" w="lg" len="lg"/>
            <a:tailEnd type="triangle" w="lg" len="lg"/>
          </a:ln>
        </p:spPr>
      </p:cxnSp>
      <p:cxnSp>
        <p:nvCxnSpPr>
          <p:cNvPr id="1251" name="Shape 1251"/>
          <p:cNvCxnSpPr>
            <a:stCxn id="1247" idx="0"/>
          </p:cNvCxnSpPr>
          <p:nvPr/>
        </p:nvCxnSpPr>
        <p:spPr>
          <a:xfrm rot="10800000">
            <a:off x="1746425" y="2198457"/>
            <a:ext cx="0" cy="195900"/>
          </a:xfrm>
          <a:prstGeom prst="straightConnector1">
            <a:avLst/>
          </a:prstGeom>
          <a:noFill/>
          <a:ln w="9525" cap="flat" cmpd="sng">
            <a:solidFill>
              <a:schemeClr val="dk2"/>
            </a:solidFill>
            <a:prstDash val="solid"/>
            <a:round/>
            <a:headEnd type="none" w="lg" len="lg"/>
            <a:tailEnd type="triangle" w="lg" len="lg"/>
          </a:ln>
        </p:spPr>
      </p:cxnSp>
      <p:sp>
        <p:nvSpPr>
          <p:cNvPr id="1252" name="Shape 1252"/>
          <p:cNvSpPr/>
          <p:nvPr/>
        </p:nvSpPr>
        <p:spPr>
          <a:xfrm>
            <a:off x="1385825" y="1844187"/>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1</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1</a:t>
            </a:r>
            <a:r>
              <a:rPr lang="en" kern="0">
                <a:solidFill>
                  <a:srgbClr val="000000"/>
                </a:solidFill>
                <a:latin typeface="Arial"/>
                <a:ea typeface="Arial"/>
                <a:cs typeface="Arial"/>
                <a:sym typeface="Arial"/>
              </a:rPr>
              <a:t>)</a:t>
            </a:r>
          </a:p>
        </p:txBody>
      </p:sp>
      <p:sp>
        <p:nvSpPr>
          <p:cNvPr id="1253" name="Shape 1253"/>
          <p:cNvSpPr/>
          <p:nvPr/>
        </p:nvSpPr>
        <p:spPr>
          <a:xfrm>
            <a:off x="2777718" y="2394358"/>
            <a:ext cx="660299"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254" name="Shape 1254"/>
          <p:cNvSpPr/>
          <p:nvPr/>
        </p:nvSpPr>
        <p:spPr>
          <a:xfrm>
            <a:off x="2747225" y="3347087"/>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cxnSp>
        <p:nvCxnSpPr>
          <p:cNvPr id="1255" name="Shape 1255"/>
          <p:cNvCxnSpPr>
            <a:stCxn id="1254" idx="0"/>
            <a:endCxn id="1253" idx="4"/>
          </p:cNvCxnSpPr>
          <p:nvPr/>
        </p:nvCxnSpPr>
        <p:spPr>
          <a:xfrm rot="10800000">
            <a:off x="3107825" y="3054587"/>
            <a:ext cx="0" cy="292500"/>
          </a:xfrm>
          <a:prstGeom prst="straightConnector1">
            <a:avLst/>
          </a:prstGeom>
          <a:noFill/>
          <a:ln w="9525" cap="flat" cmpd="sng">
            <a:solidFill>
              <a:schemeClr val="dk2"/>
            </a:solidFill>
            <a:prstDash val="solid"/>
            <a:round/>
            <a:headEnd type="none" w="lg" len="lg"/>
            <a:tailEnd type="triangle" w="lg" len="lg"/>
          </a:ln>
        </p:spPr>
      </p:cxnSp>
      <p:cxnSp>
        <p:nvCxnSpPr>
          <p:cNvPr id="1256" name="Shape 1256"/>
          <p:cNvCxnSpPr>
            <a:stCxn id="1253" idx="0"/>
          </p:cNvCxnSpPr>
          <p:nvPr/>
        </p:nvCxnSpPr>
        <p:spPr>
          <a:xfrm rot="10800000">
            <a:off x="3107867" y="2198457"/>
            <a:ext cx="0" cy="195900"/>
          </a:xfrm>
          <a:prstGeom prst="straightConnector1">
            <a:avLst/>
          </a:prstGeom>
          <a:noFill/>
          <a:ln w="9525" cap="flat" cmpd="sng">
            <a:solidFill>
              <a:schemeClr val="dk2"/>
            </a:solidFill>
            <a:prstDash val="solid"/>
            <a:round/>
            <a:headEnd type="none" w="lg" len="lg"/>
            <a:tailEnd type="triangle" w="lg" len="lg"/>
          </a:ln>
        </p:spPr>
      </p:cxnSp>
      <p:sp>
        <p:nvSpPr>
          <p:cNvPr id="1257" name="Shape 1257"/>
          <p:cNvSpPr/>
          <p:nvPr/>
        </p:nvSpPr>
        <p:spPr>
          <a:xfrm>
            <a:off x="2747275" y="1844200"/>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2</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2</a:t>
            </a:r>
            <a:r>
              <a:rPr lang="en" kern="0">
                <a:solidFill>
                  <a:srgbClr val="000000"/>
                </a:solidFill>
                <a:latin typeface="Arial"/>
                <a:ea typeface="Arial"/>
                <a:cs typeface="Arial"/>
                <a:sym typeface="Arial"/>
              </a:rPr>
              <a:t>)</a:t>
            </a:r>
          </a:p>
        </p:txBody>
      </p:sp>
      <p:sp>
        <p:nvSpPr>
          <p:cNvPr id="1258" name="Shape 1258"/>
          <p:cNvSpPr/>
          <p:nvPr/>
        </p:nvSpPr>
        <p:spPr>
          <a:xfrm>
            <a:off x="4139223" y="2405308"/>
            <a:ext cx="660300"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259" name="Shape 1259"/>
          <p:cNvSpPr/>
          <p:nvPr/>
        </p:nvSpPr>
        <p:spPr>
          <a:xfrm>
            <a:off x="4108775" y="3347100"/>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cxnSp>
        <p:nvCxnSpPr>
          <p:cNvPr id="1260" name="Shape 1260"/>
          <p:cNvCxnSpPr>
            <a:stCxn id="1259" idx="0"/>
            <a:endCxn id="1258" idx="4"/>
          </p:cNvCxnSpPr>
          <p:nvPr/>
        </p:nvCxnSpPr>
        <p:spPr>
          <a:xfrm rot="10800000">
            <a:off x="4469375" y="3065700"/>
            <a:ext cx="0" cy="281400"/>
          </a:xfrm>
          <a:prstGeom prst="straightConnector1">
            <a:avLst/>
          </a:prstGeom>
          <a:noFill/>
          <a:ln w="9525" cap="flat" cmpd="sng">
            <a:solidFill>
              <a:schemeClr val="dk2"/>
            </a:solidFill>
            <a:prstDash val="solid"/>
            <a:round/>
            <a:headEnd type="none" w="lg" len="lg"/>
            <a:tailEnd type="triangle" w="lg" len="lg"/>
          </a:ln>
        </p:spPr>
      </p:cxnSp>
      <p:cxnSp>
        <p:nvCxnSpPr>
          <p:cNvPr id="1261" name="Shape 1261"/>
          <p:cNvCxnSpPr>
            <a:stCxn id="1258" idx="0"/>
          </p:cNvCxnSpPr>
          <p:nvPr/>
        </p:nvCxnSpPr>
        <p:spPr>
          <a:xfrm rot="10800000">
            <a:off x="4469373" y="2209407"/>
            <a:ext cx="0" cy="195900"/>
          </a:xfrm>
          <a:prstGeom prst="straightConnector1">
            <a:avLst/>
          </a:prstGeom>
          <a:noFill/>
          <a:ln w="9525" cap="flat" cmpd="sng">
            <a:solidFill>
              <a:schemeClr val="dk2"/>
            </a:solidFill>
            <a:prstDash val="solid"/>
            <a:round/>
            <a:headEnd type="none" w="lg" len="lg"/>
            <a:tailEnd type="triangle" w="lg" len="lg"/>
          </a:ln>
        </p:spPr>
      </p:cxnSp>
      <p:sp>
        <p:nvSpPr>
          <p:cNvPr id="1262" name="Shape 1262"/>
          <p:cNvSpPr/>
          <p:nvPr/>
        </p:nvSpPr>
        <p:spPr>
          <a:xfrm>
            <a:off x="4108725" y="1888250"/>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3</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3</a:t>
            </a:r>
            <a:r>
              <a:rPr lang="en" kern="0">
                <a:solidFill>
                  <a:srgbClr val="000000"/>
                </a:solidFill>
                <a:latin typeface="Arial"/>
                <a:ea typeface="Arial"/>
                <a:cs typeface="Arial"/>
                <a:sym typeface="Arial"/>
              </a:rPr>
              <a:t>)</a:t>
            </a:r>
          </a:p>
        </p:txBody>
      </p:sp>
      <p:sp>
        <p:nvSpPr>
          <p:cNvPr id="1263" name="Shape 1263"/>
          <p:cNvSpPr/>
          <p:nvPr/>
        </p:nvSpPr>
        <p:spPr>
          <a:xfrm>
            <a:off x="5500716" y="2390233"/>
            <a:ext cx="660300" cy="660299"/>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264" name="Shape 1264"/>
          <p:cNvSpPr/>
          <p:nvPr/>
        </p:nvSpPr>
        <p:spPr>
          <a:xfrm>
            <a:off x="5470325" y="3347087"/>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cxnSp>
        <p:nvCxnSpPr>
          <p:cNvPr id="1265" name="Shape 1265"/>
          <p:cNvCxnSpPr>
            <a:stCxn id="1264" idx="0"/>
            <a:endCxn id="1263" idx="4"/>
          </p:cNvCxnSpPr>
          <p:nvPr/>
        </p:nvCxnSpPr>
        <p:spPr>
          <a:xfrm rot="10800000">
            <a:off x="5830925" y="3050387"/>
            <a:ext cx="0" cy="296700"/>
          </a:xfrm>
          <a:prstGeom prst="straightConnector1">
            <a:avLst/>
          </a:prstGeom>
          <a:noFill/>
          <a:ln w="9525" cap="flat" cmpd="sng">
            <a:solidFill>
              <a:schemeClr val="dk2"/>
            </a:solidFill>
            <a:prstDash val="solid"/>
            <a:round/>
            <a:headEnd type="none" w="lg" len="lg"/>
            <a:tailEnd type="triangle" w="lg" len="lg"/>
          </a:ln>
        </p:spPr>
      </p:cxnSp>
      <p:cxnSp>
        <p:nvCxnSpPr>
          <p:cNvPr id="1266" name="Shape 1266"/>
          <p:cNvCxnSpPr>
            <a:stCxn id="1263" idx="0"/>
          </p:cNvCxnSpPr>
          <p:nvPr/>
        </p:nvCxnSpPr>
        <p:spPr>
          <a:xfrm rot="10800000">
            <a:off x="5830866" y="2194332"/>
            <a:ext cx="0" cy="195900"/>
          </a:xfrm>
          <a:prstGeom prst="straightConnector1">
            <a:avLst/>
          </a:prstGeom>
          <a:noFill/>
          <a:ln w="9525" cap="flat" cmpd="sng">
            <a:solidFill>
              <a:schemeClr val="dk2"/>
            </a:solidFill>
            <a:prstDash val="solid"/>
            <a:round/>
            <a:headEnd type="none" w="lg" len="lg"/>
            <a:tailEnd type="triangle" w="lg" len="lg"/>
          </a:ln>
        </p:spPr>
      </p:cxnSp>
      <p:sp>
        <p:nvSpPr>
          <p:cNvPr id="1267" name="Shape 1267"/>
          <p:cNvSpPr/>
          <p:nvPr/>
        </p:nvSpPr>
        <p:spPr>
          <a:xfrm>
            <a:off x="5470325" y="1888237"/>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4</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4</a:t>
            </a:r>
            <a:r>
              <a:rPr lang="en" kern="0">
                <a:solidFill>
                  <a:srgbClr val="000000"/>
                </a:solidFill>
                <a:latin typeface="Arial"/>
                <a:ea typeface="Arial"/>
                <a:cs typeface="Arial"/>
                <a:sym typeface="Arial"/>
              </a:rPr>
              <a:t>)</a:t>
            </a:r>
          </a:p>
        </p:txBody>
      </p:sp>
      <p:sp>
        <p:nvSpPr>
          <p:cNvPr id="1268" name="Shape 1268"/>
          <p:cNvSpPr/>
          <p:nvPr/>
        </p:nvSpPr>
        <p:spPr>
          <a:xfrm>
            <a:off x="6862220" y="2390224"/>
            <a:ext cx="660300" cy="660300"/>
          </a:xfrm>
          <a:prstGeom prst="ellipse">
            <a:avLst/>
          </a:prstGeom>
          <a:solidFill>
            <a:srgbClr val="C9DAF8"/>
          </a:solidFill>
          <a:ln w="19050" cap="flat" cmpd="sng">
            <a:solidFill>
              <a:srgbClr val="4A86E8"/>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900" kern="0">
              <a:solidFill>
                <a:srgbClr val="0000FF"/>
              </a:solidFill>
              <a:latin typeface="Arial"/>
              <a:ea typeface="Arial"/>
              <a:cs typeface="Arial"/>
              <a:sym typeface="Arial"/>
            </a:endParaRPr>
          </a:p>
        </p:txBody>
      </p:sp>
      <p:sp>
        <p:nvSpPr>
          <p:cNvPr id="1269" name="Shape 1269"/>
          <p:cNvSpPr/>
          <p:nvPr/>
        </p:nvSpPr>
        <p:spPr>
          <a:xfrm>
            <a:off x="6831875" y="3325062"/>
            <a:ext cx="721200" cy="257700"/>
          </a:xfrm>
          <a:prstGeom prst="rect">
            <a:avLst/>
          </a:prstGeom>
          <a:solidFill>
            <a:srgbClr val="FCE5CD"/>
          </a:solidFill>
          <a:ln w="19050" cap="flat" cmpd="sng">
            <a:solidFill>
              <a:srgbClr val="FF99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FF9900"/>
                </a:solidFill>
                <a:latin typeface="Arial"/>
                <a:ea typeface="Arial"/>
                <a:cs typeface="Arial"/>
                <a:sym typeface="Arial"/>
              </a:rPr>
              <a:t>NN</a:t>
            </a:r>
          </a:p>
        </p:txBody>
      </p:sp>
      <p:cxnSp>
        <p:nvCxnSpPr>
          <p:cNvPr id="1270" name="Shape 1270"/>
          <p:cNvCxnSpPr>
            <a:stCxn id="1269" idx="0"/>
            <a:endCxn id="1268" idx="4"/>
          </p:cNvCxnSpPr>
          <p:nvPr/>
        </p:nvCxnSpPr>
        <p:spPr>
          <a:xfrm rot="10800000">
            <a:off x="7192475" y="3050562"/>
            <a:ext cx="0" cy="274500"/>
          </a:xfrm>
          <a:prstGeom prst="straightConnector1">
            <a:avLst/>
          </a:prstGeom>
          <a:noFill/>
          <a:ln w="9525" cap="flat" cmpd="sng">
            <a:solidFill>
              <a:schemeClr val="dk2"/>
            </a:solidFill>
            <a:prstDash val="solid"/>
            <a:round/>
            <a:headEnd type="none" w="lg" len="lg"/>
            <a:tailEnd type="triangle" w="lg" len="lg"/>
          </a:ln>
        </p:spPr>
      </p:cxnSp>
      <p:cxnSp>
        <p:nvCxnSpPr>
          <p:cNvPr id="1271" name="Shape 1271"/>
          <p:cNvCxnSpPr>
            <a:stCxn id="1268" idx="0"/>
          </p:cNvCxnSpPr>
          <p:nvPr/>
        </p:nvCxnSpPr>
        <p:spPr>
          <a:xfrm rot="10800000">
            <a:off x="7192370" y="2194324"/>
            <a:ext cx="0" cy="195900"/>
          </a:xfrm>
          <a:prstGeom prst="straightConnector1">
            <a:avLst/>
          </a:prstGeom>
          <a:noFill/>
          <a:ln w="9525" cap="flat" cmpd="sng">
            <a:solidFill>
              <a:schemeClr val="dk2"/>
            </a:solidFill>
            <a:prstDash val="solid"/>
            <a:round/>
            <a:headEnd type="none" w="lg" len="lg"/>
            <a:tailEnd type="triangle" w="lg" len="lg"/>
          </a:ln>
        </p:spPr>
      </p:cxnSp>
      <p:sp>
        <p:nvSpPr>
          <p:cNvPr id="1272" name="Shape 1272"/>
          <p:cNvSpPr/>
          <p:nvPr/>
        </p:nvSpPr>
        <p:spPr>
          <a:xfrm>
            <a:off x="6832025" y="1888262"/>
            <a:ext cx="721200" cy="257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kern="0">
                <a:solidFill>
                  <a:srgbClr val="000000"/>
                </a:solidFill>
                <a:latin typeface="Arial"/>
                <a:ea typeface="Arial"/>
                <a:cs typeface="Arial"/>
                <a:sym typeface="Arial"/>
              </a:rPr>
              <a:t>(x</a:t>
            </a:r>
            <a:r>
              <a:rPr lang="en" kern="0" baseline="-25000">
                <a:solidFill>
                  <a:srgbClr val="000000"/>
                </a:solidFill>
                <a:latin typeface="Arial"/>
                <a:ea typeface="Arial"/>
                <a:cs typeface="Arial"/>
                <a:sym typeface="Arial"/>
              </a:rPr>
              <a:t>5</a:t>
            </a:r>
            <a:r>
              <a:rPr lang="en" kern="0">
                <a:solidFill>
                  <a:srgbClr val="000000"/>
                </a:solidFill>
                <a:latin typeface="Arial"/>
                <a:ea typeface="Arial"/>
                <a:cs typeface="Arial"/>
                <a:sym typeface="Arial"/>
              </a:rPr>
              <a:t>, y</a:t>
            </a:r>
            <a:r>
              <a:rPr lang="en" kern="0" baseline="-25000">
                <a:solidFill>
                  <a:srgbClr val="000000"/>
                </a:solidFill>
                <a:latin typeface="Arial"/>
                <a:ea typeface="Arial"/>
                <a:cs typeface="Arial"/>
                <a:sym typeface="Arial"/>
              </a:rPr>
              <a:t>5</a:t>
            </a:r>
            <a:r>
              <a:rPr lang="en" kern="0">
                <a:solidFill>
                  <a:srgbClr val="000000"/>
                </a:solidFill>
                <a:latin typeface="Arial"/>
                <a:ea typeface="Arial"/>
                <a:cs typeface="Arial"/>
                <a:sym typeface="Arial"/>
              </a:rPr>
              <a:t>)</a:t>
            </a:r>
          </a:p>
        </p:txBody>
      </p:sp>
      <p:pic>
        <p:nvPicPr>
          <p:cNvPr id="1273" name="Shape 1273"/>
          <p:cNvPicPr preferRelativeResize="0"/>
          <p:nvPr/>
        </p:nvPicPr>
        <p:blipFill>
          <a:blip r:embed="rId4">
            <a:alphaModFix/>
          </a:blip>
          <a:stretch>
            <a:fillRect/>
          </a:stretch>
        </p:blipFill>
        <p:spPr>
          <a:xfrm>
            <a:off x="1447375" y="4849999"/>
            <a:ext cx="597200" cy="597175"/>
          </a:xfrm>
          <a:prstGeom prst="rect">
            <a:avLst/>
          </a:prstGeom>
          <a:noFill/>
          <a:ln>
            <a:noFill/>
          </a:ln>
        </p:spPr>
      </p:pic>
      <p:pic>
        <p:nvPicPr>
          <p:cNvPr id="1274" name="Shape 1274"/>
          <p:cNvPicPr preferRelativeResize="0"/>
          <p:nvPr/>
        </p:nvPicPr>
        <p:blipFill rotWithShape="1">
          <a:blip r:embed="rId5">
            <a:alphaModFix/>
          </a:blip>
          <a:srcRect l="42067" t="32981" r="45960" b="55889"/>
          <a:stretch/>
        </p:blipFill>
        <p:spPr>
          <a:xfrm>
            <a:off x="2746837" y="3844750"/>
            <a:ext cx="721200" cy="670450"/>
          </a:xfrm>
          <a:prstGeom prst="rect">
            <a:avLst/>
          </a:prstGeom>
          <a:noFill/>
          <a:ln>
            <a:noFill/>
          </a:ln>
        </p:spPr>
      </p:pic>
      <p:cxnSp>
        <p:nvCxnSpPr>
          <p:cNvPr id="1275" name="Shape 1275"/>
          <p:cNvCxnSpPr>
            <a:stCxn id="1274" idx="0"/>
            <a:endCxn id="1254" idx="2"/>
          </p:cNvCxnSpPr>
          <p:nvPr/>
        </p:nvCxnSpPr>
        <p:spPr>
          <a:xfrm rot="10800000" flipH="1">
            <a:off x="3107437" y="3604750"/>
            <a:ext cx="300" cy="240000"/>
          </a:xfrm>
          <a:prstGeom prst="straightConnector1">
            <a:avLst/>
          </a:prstGeom>
          <a:noFill/>
          <a:ln w="9525" cap="flat" cmpd="sng">
            <a:solidFill>
              <a:schemeClr val="dk2"/>
            </a:solidFill>
            <a:prstDash val="solid"/>
            <a:round/>
            <a:headEnd type="none" w="lg" len="lg"/>
            <a:tailEnd type="triangle" w="lg" len="lg"/>
          </a:ln>
        </p:spPr>
      </p:cxnSp>
      <p:pic>
        <p:nvPicPr>
          <p:cNvPr id="1276" name="Shape 1276"/>
          <p:cNvPicPr preferRelativeResize="0"/>
          <p:nvPr/>
        </p:nvPicPr>
        <p:blipFill>
          <a:blip r:embed="rId5">
            <a:alphaModFix/>
          </a:blip>
          <a:stretch>
            <a:fillRect/>
          </a:stretch>
        </p:blipFill>
        <p:spPr>
          <a:xfrm>
            <a:off x="2809273" y="4850000"/>
            <a:ext cx="597200" cy="597200"/>
          </a:xfrm>
          <a:prstGeom prst="rect">
            <a:avLst/>
          </a:prstGeom>
          <a:noFill/>
          <a:ln>
            <a:noFill/>
          </a:ln>
        </p:spPr>
      </p:pic>
      <p:pic>
        <p:nvPicPr>
          <p:cNvPr id="1277" name="Shape 1277"/>
          <p:cNvPicPr preferRelativeResize="0"/>
          <p:nvPr/>
        </p:nvPicPr>
        <p:blipFill rotWithShape="1">
          <a:blip r:embed="rId6">
            <a:alphaModFix/>
          </a:blip>
          <a:srcRect l="30526" t="24545" r="57718" b="64527"/>
          <a:stretch/>
        </p:blipFill>
        <p:spPr>
          <a:xfrm>
            <a:off x="4108287" y="3844750"/>
            <a:ext cx="721200" cy="670450"/>
          </a:xfrm>
          <a:prstGeom prst="rect">
            <a:avLst/>
          </a:prstGeom>
          <a:noFill/>
          <a:ln>
            <a:noFill/>
          </a:ln>
        </p:spPr>
      </p:pic>
      <p:cxnSp>
        <p:nvCxnSpPr>
          <p:cNvPr id="1278" name="Shape 1278"/>
          <p:cNvCxnSpPr>
            <a:stCxn id="1277" idx="0"/>
            <a:endCxn id="1259" idx="2"/>
          </p:cNvCxnSpPr>
          <p:nvPr/>
        </p:nvCxnSpPr>
        <p:spPr>
          <a:xfrm rot="10800000" flipH="1">
            <a:off x="4468887" y="3604750"/>
            <a:ext cx="600" cy="240000"/>
          </a:xfrm>
          <a:prstGeom prst="straightConnector1">
            <a:avLst/>
          </a:prstGeom>
          <a:noFill/>
          <a:ln w="9525" cap="flat" cmpd="sng">
            <a:solidFill>
              <a:schemeClr val="dk2"/>
            </a:solidFill>
            <a:prstDash val="solid"/>
            <a:round/>
            <a:headEnd type="none" w="lg" len="lg"/>
            <a:tailEnd type="triangle" w="lg" len="lg"/>
          </a:ln>
        </p:spPr>
      </p:cxnSp>
      <p:pic>
        <p:nvPicPr>
          <p:cNvPr id="1279" name="Shape 1279"/>
          <p:cNvPicPr preferRelativeResize="0"/>
          <p:nvPr/>
        </p:nvPicPr>
        <p:blipFill rotWithShape="1">
          <a:blip r:embed="rId7">
            <a:alphaModFix/>
          </a:blip>
          <a:srcRect l="18266" t="28941" r="70049" b="60196"/>
          <a:stretch/>
        </p:blipFill>
        <p:spPr>
          <a:xfrm>
            <a:off x="5469712" y="3844750"/>
            <a:ext cx="721200" cy="670450"/>
          </a:xfrm>
          <a:prstGeom prst="rect">
            <a:avLst/>
          </a:prstGeom>
          <a:noFill/>
          <a:ln>
            <a:noFill/>
          </a:ln>
        </p:spPr>
      </p:pic>
      <p:pic>
        <p:nvPicPr>
          <p:cNvPr id="1280" name="Shape 1280"/>
          <p:cNvPicPr preferRelativeResize="0"/>
          <p:nvPr/>
        </p:nvPicPr>
        <p:blipFill rotWithShape="1">
          <a:blip r:embed="rId8">
            <a:alphaModFix/>
          </a:blip>
          <a:srcRect l="26637" t="10985" r="61680" b="78154"/>
          <a:stretch/>
        </p:blipFill>
        <p:spPr>
          <a:xfrm>
            <a:off x="6831150" y="3844762"/>
            <a:ext cx="721200" cy="670449"/>
          </a:xfrm>
          <a:prstGeom prst="rect">
            <a:avLst/>
          </a:prstGeom>
          <a:noFill/>
          <a:ln>
            <a:noFill/>
          </a:ln>
        </p:spPr>
      </p:pic>
      <p:pic>
        <p:nvPicPr>
          <p:cNvPr id="1281" name="Shape 1281"/>
          <p:cNvPicPr preferRelativeResize="0"/>
          <p:nvPr/>
        </p:nvPicPr>
        <p:blipFill rotWithShape="1">
          <a:blip r:embed="rId9">
            <a:alphaModFix/>
          </a:blip>
          <a:srcRect l="42067" t="32981" r="45960" b="55889"/>
          <a:stretch/>
        </p:blipFill>
        <p:spPr>
          <a:xfrm>
            <a:off x="1385400" y="3844750"/>
            <a:ext cx="721200" cy="670450"/>
          </a:xfrm>
          <a:prstGeom prst="rect">
            <a:avLst/>
          </a:prstGeom>
          <a:noFill/>
          <a:ln>
            <a:noFill/>
          </a:ln>
        </p:spPr>
      </p:pic>
      <p:cxnSp>
        <p:nvCxnSpPr>
          <p:cNvPr id="1282" name="Shape 1282"/>
          <p:cNvCxnSpPr>
            <a:stCxn id="1281" idx="0"/>
            <a:endCxn id="1248" idx="2"/>
          </p:cNvCxnSpPr>
          <p:nvPr/>
        </p:nvCxnSpPr>
        <p:spPr>
          <a:xfrm rot="10800000" flipH="1">
            <a:off x="1746000" y="3604750"/>
            <a:ext cx="300" cy="240000"/>
          </a:xfrm>
          <a:prstGeom prst="straightConnector1">
            <a:avLst/>
          </a:prstGeom>
          <a:noFill/>
          <a:ln w="9525" cap="flat" cmpd="sng">
            <a:solidFill>
              <a:schemeClr val="dk2"/>
            </a:solidFill>
            <a:prstDash val="solid"/>
            <a:round/>
            <a:headEnd type="none" w="lg" len="lg"/>
            <a:tailEnd type="triangle" w="lg" len="lg"/>
          </a:ln>
        </p:spPr>
      </p:cxnSp>
      <p:cxnSp>
        <p:nvCxnSpPr>
          <p:cNvPr id="1283" name="Shape 1283"/>
          <p:cNvCxnSpPr>
            <a:stCxn id="1279" idx="0"/>
            <a:endCxn id="1264" idx="2"/>
          </p:cNvCxnSpPr>
          <p:nvPr/>
        </p:nvCxnSpPr>
        <p:spPr>
          <a:xfrm rot="10800000" flipH="1">
            <a:off x="5830312" y="3604750"/>
            <a:ext cx="600" cy="240000"/>
          </a:xfrm>
          <a:prstGeom prst="straightConnector1">
            <a:avLst/>
          </a:prstGeom>
          <a:noFill/>
          <a:ln w="9525" cap="flat" cmpd="sng">
            <a:solidFill>
              <a:schemeClr val="dk2"/>
            </a:solidFill>
            <a:prstDash val="solid"/>
            <a:round/>
            <a:headEnd type="none" w="lg" len="lg"/>
            <a:tailEnd type="triangle" w="lg" len="lg"/>
          </a:ln>
        </p:spPr>
      </p:cxnSp>
      <p:cxnSp>
        <p:nvCxnSpPr>
          <p:cNvPr id="1284" name="Shape 1284"/>
          <p:cNvCxnSpPr>
            <a:stCxn id="1280" idx="0"/>
            <a:endCxn id="1269" idx="2"/>
          </p:cNvCxnSpPr>
          <p:nvPr/>
        </p:nvCxnSpPr>
        <p:spPr>
          <a:xfrm rot="10800000" flipH="1">
            <a:off x="7191750" y="3582861"/>
            <a:ext cx="600" cy="261900"/>
          </a:xfrm>
          <a:prstGeom prst="straightConnector1">
            <a:avLst/>
          </a:prstGeom>
          <a:noFill/>
          <a:ln w="9525" cap="flat" cmpd="sng">
            <a:solidFill>
              <a:schemeClr val="dk2"/>
            </a:solidFill>
            <a:prstDash val="solid"/>
            <a:round/>
            <a:headEnd type="none" w="lg" len="lg"/>
            <a:tailEnd type="triangle" w="lg" len="lg"/>
          </a:ln>
        </p:spPr>
      </p:cxnSp>
      <p:cxnSp>
        <p:nvCxnSpPr>
          <p:cNvPr id="1285" name="Shape 1285"/>
          <p:cNvCxnSpPr>
            <a:stCxn id="1252" idx="0"/>
            <a:endCxn id="1274" idx="2"/>
          </p:cNvCxnSpPr>
          <p:nvPr/>
        </p:nvCxnSpPr>
        <p:spPr>
          <a:xfrm rot="-5400000" flipH="1">
            <a:off x="1091525" y="2499087"/>
            <a:ext cx="2670900" cy="1361100"/>
          </a:xfrm>
          <a:prstGeom prst="curvedConnector5">
            <a:avLst>
              <a:gd name="adj1" fmla="val -8916"/>
              <a:gd name="adj2" fmla="val 49997"/>
              <a:gd name="adj3" fmla="val 108920"/>
            </a:avLst>
          </a:prstGeom>
          <a:noFill/>
          <a:ln w="19050" cap="flat" cmpd="sng">
            <a:solidFill>
              <a:schemeClr val="dk2"/>
            </a:solidFill>
            <a:prstDash val="solid"/>
            <a:round/>
            <a:headEnd type="none" w="lg" len="lg"/>
            <a:tailEnd type="triangle" w="lg" len="lg"/>
          </a:ln>
        </p:spPr>
      </p:cxnSp>
      <p:cxnSp>
        <p:nvCxnSpPr>
          <p:cNvPr id="1286" name="Shape 1286"/>
          <p:cNvCxnSpPr>
            <a:stCxn id="1257" idx="0"/>
            <a:endCxn id="1277" idx="2"/>
          </p:cNvCxnSpPr>
          <p:nvPr/>
        </p:nvCxnSpPr>
        <p:spPr>
          <a:xfrm rot="-5400000" flipH="1">
            <a:off x="2452975" y="2499100"/>
            <a:ext cx="2670900" cy="1361100"/>
          </a:xfrm>
          <a:prstGeom prst="curvedConnector5">
            <a:avLst>
              <a:gd name="adj1" fmla="val -8916"/>
              <a:gd name="adj2" fmla="val 49997"/>
              <a:gd name="adj3" fmla="val 108919"/>
            </a:avLst>
          </a:prstGeom>
          <a:noFill/>
          <a:ln w="19050" cap="flat" cmpd="sng">
            <a:solidFill>
              <a:schemeClr val="dk2"/>
            </a:solidFill>
            <a:prstDash val="solid"/>
            <a:round/>
            <a:headEnd type="none" w="lg" len="lg"/>
            <a:tailEnd type="triangle" w="lg" len="lg"/>
          </a:ln>
        </p:spPr>
      </p:cxnSp>
      <p:cxnSp>
        <p:nvCxnSpPr>
          <p:cNvPr id="1287" name="Shape 1287"/>
          <p:cNvCxnSpPr>
            <a:stCxn id="1262" idx="0"/>
            <a:endCxn id="1279" idx="2"/>
          </p:cNvCxnSpPr>
          <p:nvPr/>
        </p:nvCxnSpPr>
        <p:spPr>
          <a:xfrm rot="-5400000" flipH="1">
            <a:off x="3836325" y="2521250"/>
            <a:ext cx="2627100" cy="1361100"/>
          </a:xfrm>
          <a:prstGeom prst="curvedConnector5">
            <a:avLst>
              <a:gd name="adj1" fmla="val -9064"/>
              <a:gd name="adj2" fmla="val 49996"/>
              <a:gd name="adj3" fmla="val 109058"/>
            </a:avLst>
          </a:prstGeom>
          <a:noFill/>
          <a:ln w="19050" cap="flat" cmpd="sng">
            <a:solidFill>
              <a:schemeClr val="dk2"/>
            </a:solidFill>
            <a:prstDash val="solid"/>
            <a:round/>
            <a:headEnd type="none" w="lg" len="lg"/>
            <a:tailEnd type="triangle" w="lg" len="lg"/>
          </a:ln>
        </p:spPr>
      </p:cxnSp>
      <p:cxnSp>
        <p:nvCxnSpPr>
          <p:cNvPr id="1288" name="Shape 1288"/>
          <p:cNvCxnSpPr>
            <a:stCxn id="1267" idx="0"/>
            <a:endCxn id="1280" idx="2"/>
          </p:cNvCxnSpPr>
          <p:nvPr/>
        </p:nvCxnSpPr>
        <p:spPr>
          <a:xfrm rot="-5400000" flipH="1">
            <a:off x="5197775" y="2521387"/>
            <a:ext cx="2627100" cy="1360800"/>
          </a:xfrm>
          <a:prstGeom prst="curvedConnector5">
            <a:avLst>
              <a:gd name="adj1" fmla="val -9064"/>
              <a:gd name="adj2" fmla="val 50001"/>
              <a:gd name="adj3" fmla="val 109059"/>
            </a:avLst>
          </a:prstGeom>
          <a:noFill/>
          <a:ln w="19050" cap="flat" cmpd="sng">
            <a:solidFill>
              <a:schemeClr val="dk2"/>
            </a:solidFill>
            <a:prstDash val="solid"/>
            <a:round/>
            <a:headEnd type="none" w="lg" len="lg"/>
            <a:tailEnd type="triangle" w="lg" len="lg"/>
          </a:ln>
        </p:spPr>
      </p:cxnSp>
      <p:cxnSp>
        <p:nvCxnSpPr>
          <p:cNvPr id="1289" name="Shape 1289"/>
          <p:cNvCxnSpPr>
            <a:stCxn id="1268" idx="6"/>
            <a:endCxn id="1290" idx="1"/>
          </p:cNvCxnSpPr>
          <p:nvPr/>
        </p:nvCxnSpPr>
        <p:spPr>
          <a:xfrm>
            <a:off x="7522520" y="2720374"/>
            <a:ext cx="436800" cy="0"/>
          </a:xfrm>
          <a:prstGeom prst="straightConnector1">
            <a:avLst/>
          </a:prstGeom>
          <a:noFill/>
          <a:ln w="9525" cap="flat" cmpd="sng">
            <a:solidFill>
              <a:schemeClr val="dk2"/>
            </a:solidFill>
            <a:prstDash val="solid"/>
            <a:round/>
            <a:headEnd type="none" w="lg" len="lg"/>
            <a:tailEnd type="triangle" w="lg" len="lg"/>
          </a:ln>
        </p:spPr>
      </p:cxnSp>
      <p:sp>
        <p:nvSpPr>
          <p:cNvPr id="1290" name="Shape 1290"/>
          <p:cNvSpPr/>
          <p:nvPr/>
        </p:nvSpPr>
        <p:spPr>
          <a:xfrm>
            <a:off x="7959325" y="2591525"/>
            <a:ext cx="857400" cy="257700"/>
          </a:xfrm>
          <a:prstGeom prst="rect">
            <a:avLst/>
          </a:prstGeom>
          <a:solidFill>
            <a:srgbClr val="D9D2E9"/>
          </a:solidFill>
          <a:ln w="19050" cap="flat" cmpd="sng">
            <a:solidFill>
              <a:srgbClr val="9900FF"/>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kern="0">
                <a:solidFill>
                  <a:srgbClr val="9900FF"/>
                </a:solidFill>
                <a:latin typeface="Arial"/>
                <a:ea typeface="Arial"/>
                <a:cs typeface="Arial"/>
                <a:sym typeface="Arial"/>
              </a:rPr>
              <a:t>Softmax</a:t>
            </a:r>
          </a:p>
        </p:txBody>
      </p:sp>
      <p:pic>
        <p:nvPicPr>
          <p:cNvPr id="1291" name="Shape 1291"/>
          <p:cNvPicPr preferRelativeResize="0"/>
          <p:nvPr/>
        </p:nvPicPr>
        <p:blipFill>
          <a:blip r:embed="rId6">
            <a:alphaModFix/>
          </a:blip>
          <a:stretch>
            <a:fillRect/>
          </a:stretch>
        </p:blipFill>
        <p:spPr>
          <a:xfrm>
            <a:off x="4171175" y="4850000"/>
            <a:ext cx="597200" cy="597200"/>
          </a:xfrm>
          <a:prstGeom prst="rect">
            <a:avLst/>
          </a:prstGeom>
          <a:noFill/>
          <a:ln>
            <a:noFill/>
          </a:ln>
        </p:spPr>
      </p:pic>
      <p:pic>
        <p:nvPicPr>
          <p:cNvPr id="1292" name="Shape 1292"/>
          <p:cNvPicPr preferRelativeResize="0"/>
          <p:nvPr/>
        </p:nvPicPr>
        <p:blipFill>
          <a:blip r:embed="rId7">
            <a:alphaModFix/>
          </a:blip>
          <a:stretch>
            <a:fillRect/>
          </a:stretch>
        </p:blipFill>
        <p:spPr>
          <a:xfrm>
            <a:off x="5531725" y="4850000"/>
            <a:ext cx="597200" cy="597200"/>
          </a:xfrm>
          <a:prstGeom prst="rect">
            <a:avLst/>
          </a:prstGeom>
          <a:noFill/>
          <a:ln>
            <a:noFill/>
          </a:ln>
        </p:spPr>
      </p:pic>
      <p:pic>
        <p:nvPicPr>
          <p:cNvPr id="1293" name="Shape 1293"/>
          <p:cNvPicPr preferRelativeResize="0"/>
          <p:nvPr/>
        </p:nvPicPr>
        <p:blipFill>
          <a:blip r:embed="rId8">
            <a:alphaModFix/>
          </a:blip>
          <a:stretch>
            <a:fillRect/>
          </a:stretch>
        </p:blipFill>
        <p:spPr>
          <a:xfrm>
            <a:off x="6860050" y="4849987"/>
            <a:ext cx="597200" cy="597200"/>
          </a:xfrm>
          <a:prstGeom prst="rect">
            <a:avLst/>
          </a:prstGeom>
          <a:noFill/>
          <a:ln>
            <a:noFill/>
          </a:ln>
        </p:spPr>
      </p:pic>
      <p:sp>
        <p:nvSpPr>
          <p:cNvPr id="1294" name="Shape 1294"/>
          <p:cNvSpPr txBox="1"/>
          <p:nvPr/>
        </p:nvSpPr>
        <p:spPr>
          <a:xfrm>
            <a:off x="249900" y="3243325"/>
            <a:ext cx="1044000" cy="738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Input image</a:t>
            </a:r>
          </a:p>
        </p:txBody>
      </p:sp>
      <p:sp>
        <p:nvSpPr>
          <p:cNvPr id="1295" name="Shape 1295"/>
          <p:cNvSpPr txBox="1"/>
          <p:nvPr/>
        </p:nvSpPr>
        <p:spPr>
          <a:xfrm>
            <a:off x="7755625" y="3188525"/>
            <a:ext cx="1264800" cy="738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y=2</a:t>
            </a:r>
          </a:p>
        </p:txBody>
      </p:sp>
      <p:cxnSp>
        <p:nvCxnSpPr>
          <p:cNvPr id="1296" name="Shape 1296"/>
          <p:cNvCxnSpPr>
            <a:stCxn id="1247" idx="6"/>
            <a:endCxn id="1253" idx="2"/>
          </p:cNvCxnSpPr>
          <p:nvPr/>
        </p:nvCxnSpPr>
        <p:spPr>
          <a:xfrm>
            <a:off x="2076575" y="2724507"/>
            <a:ext cx="701100" cy="0"/>
          </a:xfrm>
          <a:prstGeom prst="straightConnector1">
            <a:avLst/>
          </a:prstGeom>
          <a:noFill/>
          <a:ln w="9525" cap="flat" cmpd="sng">
            <a:solidFill>
              <a:schemeClr val="dk2"/>
            </a:solidFill>
            <a:prstDash val="solid"/>
            <a:round/>
            <a:headEnd type="none" w="lg" len="lg"/>
            <a:tailEnd type="triangle" w="lg" len="lg"/>
          </a:ln>
        </p:spPr>
      </p:cxnSp>
      <p:cxnSp>
        <p:nvCxnSpPr>
          <p:cNvPr id="1297" name="Shape 1297"/>
          <p:cNvCxnSpPr>
            <a:stCxn id="1253" idx="6"/>
            <a:endCxn id="1258" idx="2"/>
          </p:cNvCxnSpPr>
          <p:nvPr/>
        </p:nvCxnSpPr>
        <p:spPr>
          <a:xfrm>
            <a:off x="3438017" y="2724507"/>
            <a:ext cx="701100" cy="11100"/>
          </a:xfrm>
          <a:prstGeom prst="straightConnector1">
            <a:avLst/>
          </a:prstGeom>
          <a:noFill/>
          <a:ln w="9525" cap="flat" cmpd="sng">
            <a:solidFill>
              <a:schemeClr val="dk2"/>
            </a:solidFill>
            <a:prstDash val="solid"/>
            <a:round/>
            <a:headEnd type="none" w="lg" len="lg"/>
            <a:tailEnd type="triangle" w="lg" len="lg"/>
          </a:ln>
        </p:spPr>
      </p:cxnSp>
      <p:cxnSp>
        <p:nvCxnSpPr>
          <p:cNvPr id="1298" name="Shape 1298"/>
          <p:cNvCxnSpPr>
            <a:stCxn id="1258" idx="6"/>
            <a:endCxn id="1263" idx="2"/>
          </p:cNvCxnSpPr>
          <p:nvPr/>
        </p:nvCxnSpPr>
        <p:spPr>
          <a:xfrm rot="10800000" flipH="1">
            <a:off x="4799523" y="2720457"/>
            <a:ext cx="701100" cy="15000"/>
          </a:xfrm>
          <a:prstGeom prst="straightConnector1">
            <a:avLst/>
          </a:prstGeom>
          <a:noFill/>
          <a:ln w="9525" cap="flat" cmpd="sng">
            <a:solidFill>
              <a:schemeClr val="dk2"/>
            </a:solidFill>
            <a:prstDash val="solid"/>
            <a:round/>
            <a:headEnd type="none" w="lg" len="lg"/>
            <a:tailEnd type="triangle" w="lg" len="lg"/>
          </a:ln>
        </p:spPr>
      </p:cxnSp>
      <p:cxnSp>
        <p:nvCxnSpPr>
          <p:cNvPr id="1299" name="Shape 1299"/>
          <p:cNvCxnSpPr>
            <a:stCxn id="1263" idx="6"/>
            <a:endCxn id="1268" idx="2"/>
          </p:cNvCxnSpPr>
          <p:nvPr/>
        </p:nvCxnSpPr>
        <p:spPr>
          <a:xfrm>
            <a:off x="6161016" y="2720382"/>
            <a:ext cx="701100" cy="0"/>
          </a:xfrm>
          <a:prstGeom prst="straightConnector1">
            <a:avLst/>
          </a:prstGeom>
          <a:noFill/>
          <a:ln w="9525" cap="flat" cmpd="sng">
            <a:solidFill>
              <a:schemeClr val="dk2"/>
            </a:solidFill>
            <a:prstDash val="solid"/>
            <a:round/>
            <a:headEnd type="none" w="lg" len="lg"/>
            <a:tailEnd type="triangle" w="lg" len="lg"/>
          </a:ln>
        </p:spPr>
      </p:cxnSp>
      <p:cxnSp>
        <p:nvCxnSpPr>
          <p:cNvPr id="1300" name="Shape 1300"/>
          <p:cNvCxnSpPr>
            <a:stCxn id="1290" idx="2"/>
            <a:endCxn id="1295" idx="0"/>
          </p:cNvCxnSpPr>
          <p:nvPr/>
        </p:nvCxnSpPr>
        <p:spPr>
          <a:xfrm>
            <a:off x="8388025" y="2849225"/>
            <a:ext cx="0" cy="339300"/>
          </a:xfrm>
          <a:prstGeom prst="straightConnector1">
            <a:avLst/>
          </a:prstGeom>
          <a:noFill/>
          <a:ln w="9525" cap="flat" cmpd="sng">
            <a:solidFill>
              <a:schemeClr val="dk2"/>
            </a:solidFill>
            <a:prstDash val="solid"/>
            <a:round/>
            <a:headEnd type="none" w="lg" len="lg"/>
            <a:tailEnd type="triangle" w="lg" len="lg"/>
          </a:ln>
        </p:spPr>
      </p:cxnSp>
      <p:sp>
        <p:nvSpPr>
          <p:cNvPr id="1302" name="Shape 1302"/>
          <p:cNvSpPr txBox="1"/>
          <p:nvPr/>
        </p:nvSpPr>
        <p:spPr>
          <a:xfrm>
            <a:off x="7699200" y="5103525"/>
            <a:ext cx="13962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2014]</a:t>
            </a:r>
          </a:p>
        </p:txBody>
      </p:sp>
      <p:sp>
        <p:nvSpPr>
          <p:cNvPr id="5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60650149"/>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8" name="Shape 1308"/>
          <p:cNvSpPr txBox="1">
            <a:spLocks noGrp="1"/>
          </p:cNvSpPr>
          <p:nvPr>
            <p:ph type="title"/>
          </p:nvPr>
        </p:nvSpPr>
        <p:spPr>
          <a:xfrm>
            <a:off x="219825" y="801929"/>
            <a:ext cx="8229600" cy="857400"/>
          </a:xfrm>
          <a:prstGeom prst="rect">
            <a:avLst/>
          </a:prstGeom>
        </p:spPr>
        <p:txBody>
          <a:bodyPr lIns="91425" tIns="91425" rIns="91425" bIns="91425" anchor="ctr" anchorCtr="0">
            <a:noAutofit/>
          </a:bodyPr>
          <a:lstStyle/>
          <a:p>
            <a:r>
              <a:rPr lang="en" sz="2400" dirty="0">
                <a:solidFill>
                  <a:schemeClr val="tx1"/>
                </a:solidFill>
              </a:rPr>
              <a:t>REINFORCE in action: Recurrent Attention Model (RAM)</a:t>
            </a:r>
          </a:p>
        </p:txBody>
      </p:sp>
      <p:sp>
        <p:nvSpPr>
          <p:cNvPr id="1309" name="Shape 1309"/>
          <p:cNvSpPr txBox="1"/>
          <p:nvPr/>
        </p:nvSpPr>
        <p:spPr>
          <a:xfrm>
            <a:off x="7699200" y="5103525"/>
            <a:ext cx="13962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[Mnih et al. 2014]</a:t>
            </a:r>
          </a:p>
        </p:txBody>
      </p:sp>
      <p:sp>
        <p:nvSpPr>
          <p:cNvPr id="1310" name="Shape 1310"/>
          <p:cNvSpPr txBox="1"/>
          <p:nvPr/>
        </p:nvSpPr>
        <p:spPr>
          <a:xfrm>
            <a:off x="116350" y="5108625"/>
            <a:ext cx="2904000" cy="393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Figures copyright Daniel Levy, 2017. Reproduced with permission. </a:t>
            </a:r>
          </a:p>
        </p:txBody>
      </p:sp>
      <p:pic>
        <p:nvPicPr>
          <p:cNvPr id="1311" name="Shape 1311" descr="unnamed-1.gif"/>
          <p:cNvPicPr preferRelativeResize="0"/>
          <p:nvPr/>
        </p:nvPicPr>
        <p:blipFill>
          <a:blip r:embed="rId3">
            <a:alphaModFix/>
          </a:blip>
          <a:stretch>
            <a:fillRect/>
          </a:stretch>
        </p:blipFill>
        <p:spPr>
          <a:xfrm>
            <a:off x="3198850" y="2002103"/>
            <a:ext cx="1905000" cy="1905000"/>
          </a:xfrm>
          <a:prstGeom prst="rect">
            <a:avLst/>
          </a:prstGeom>
          <a:noFill/>
          <a:ln>
            <a:noFill/>
          </a:ln>
        </p:spPr>
      </p:pic>
      <p:pic>
        <p:nvPicPr>
          <p:cNvPr id="1312" name="Shape 1312" descr="unnamed-2.gif"/>
          <p:cNvPicPr preferRelativeResize="0"/>
          <p:nvPr/>
        </p:nvPicPr>
        <p:blipFill>
          <a:blip r:embed="rId4">
            <a:alphaModFix/>
          </a:blip>
          <a:stretch>
            <a:fillRect/>
          </a:stretch>
        </p:blipFill>
        <p:spPr>
          <a:xfrm>
            <a:off x="5485650" y="2002103"/>
            <a:ext cx="1905000" cy="1905000"/>
          </a:xfrm>
          <a:prstGeom prst="rect">
            <a:avLst/>
          </a:prstGeom>
          <a:noFill/>
          <a:ln>
            <a:noFill/>
          </a:ln>
        </p:spPr>
      </p:pic>
      <p:pic>
        <p:nvPicPr>
          <p:cNvPr id="1313" name="Shape 1313" descr="unnamed.gif"/>
          <p:cNvPicPr preferRelativeResize="0"/>
          <p:nvPr/>
        </p:nvPicPr>
        <p:blipFill>
          <a:blip r:embed="rId5">
            <a:alphaModFix/>
          </a:blip>
          <a:stretch>
            <a:fillRect/>
          </a:stretch>
        </p:blipFill>
        <p:spPr>
          <a:xfrm>
            <a:off x="1011050" y="2002103"/>
            <a:ext cx="1905000" cy="1905000"/>
          </a:xfrm>
          <a:prstGeom prst="rect">
            <a:avLst/>
          </a:prstGeom>
          <a:noFill/>
          <a:ln>
            <a:noFill/>
          </a:ln>
        </p:spPr>
      </p:pic>
      <p:sp>
        <p:nvSpPr>
          <p:cNvPr id="1314" name="Shape 1314"/>
          <p:cNvSpPr txBox="1"/>
          <p:nvPr/>
        </p:nvSpPr>
        <p:spPr>
          <a:xfrm>
            <a:off x="913675" y="4191675"/>
            <a:ext cx="6705600" cy="403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Has also been used in many other tasks including fine-grained image recognition, image captioning, and visual question-answering!</a:t>
            </a:r>
          </a:p>
        </p:txBody>
      </p:sp>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68892533"/>
      </p:ext>
    </p:extLst>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Shape 981"/>
          <p:cNvSpPr txBox="1">
            <a:spLocks noGrp="1"/>
          </p:cNvSpPr>
          <p:nvPr>
            <p:ph type="title"/>
          </p:nvPr>
        </p:nvSpPr>
        <p:spPr>
          <a:xfrm>
            <a:off x="329125" y="1063228"/>
            <a:ext cx="8229600" cy="857400"/>
          </a:xfrm>
          <a:prstGeom prst="rect">
            <a:avLst/>
          </a:prstGeom>
        </p:spPr>
        <p:txBody>
          <a:bodyPr lIns="91425" tIns="91425" rIns="91425" bIns="91425" anchor="ctr" anchorCtr="0">
            <a:noAutofit/>
          </a:bodyPr>
          <a:lstStyle/>
          <a:p>
            <a:r>
              <a:rPr lang="en" dirty="0">
                <a:solidFill>
                  <a:schemeClr val="tx1"/>
                </a:solidFill>
              </a:rPr>
              <a:t>Intuition</a:t>
            </a:r>
          </a:p>
        </p:txBody>
      </p:sp>
      <p:sp>
        <p:nvSpPr>
          <p:cNvPr id="983" name="Shape 983"/>
          <p:cNvSpPr txBox="1"/>
          <p:nvPr/>
        </p:nvSpPr>
        <p:spPr>
          <a:xfrm>
            <a:off x="471850" y="1781175"/>
            <a:ext cx="8291100" cy="3515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Gradient estimator: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b="1" kern="0">
                <a:solidFill>
                  <a:srgbClr val="000000"/>
                </a:solidFill>
                <a:latin typeface="Arial"/>
                <a:ea typeface="Arial"/>
                <a:cs typeface="Arial"/>
                <a:sym typeface="Arial"/>
              </a:rPr>
              <a:t>Interpretation:</a:t>
            </a:r>
          </a:p>
          <a:p>
            <a:pPr marL="457200" indent="-342900" algn="l" eaLnBrk="1" fontAlgn="auto" hangingPunct="1">
              <a:spcBef>
                <a:spcPts val="0"/>
              </a:spcBef>
              <a:spcAft>
                <a:spcPts val="0"/>
              </a:spcAft>
              <a:buSzPct val="100000"/>
              <a:buFontTx/>
              <a:buChar char="-"/>
            </a:pPr>
            <a:r>
              <a:rPr lang="en" sz="1800" kern="0">
                <a:solidFill>
                  <a:srgbClr val="000000"/>
                </a:solidFill>
                <a:latin typeface="Arial"/>
                <a:ea typeface="Arial"/>
                <a:cs typeface="Arial"/>
                <a:sym typeface="Arial"/>
              </a:rPr>
              <a:t>If r(𝜏) is high, push up the probabilities of the actions seen</a:t>
            </a:r>
          </a:p>
          <a:p>
            <a:pPr marL="457200" indent="-342900" algn="l" eaLnBrk="1" fontAlgn="auto" hangingPunct="1">
              <a:spcBef>
                <a:spcPts val="0"/>
              </a:spcBef>
              <a:spcAft>
                <a:spcPts val="0"/>
              </a:spcAft>
              <a:buSzPct val="100000"/>
              <a:buFontTx/>
              <a:buChar char="-"/>
            </a:pPr>
            <a:r>
              <a:rPr lang="en" sz="1800" kern="0">
                <a:solidFill>
                  <a:srgbClr val="000000"/>
                </a:solidFill>
                <a:latin typeface="Arial"/>
                <a:ea typeface="Arial"/>
                <a:cs typeface="Arial"/>
                <a:sym typeface="Arial"/>
              </a:rPr>
              <a:t>If r(𝜏) is low, push down the probabilities of the actions seen</a:t>
            </a: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Might seem simplistic to say that if a trajectory is good then all its actions were good. </a:t>
            </a:r>
            <a:r>
              <a:rPr lang="en" sz="1800" kern="0">
                <a:solidFill>
                  <a:srgbClr val="0000FF"/>
                </a:solidFill>
                <a:latin typeface="Arial"/>
                <a:ea typeface="Arial"/>
                <a:cs typeface="Arial"/>
                <a:sym typeface="Arial"/>
              </a:rPr>
              <a:t>But in expectation, it averages out!</a:t>
            </a:r>
          </a:p>
          <a:p>
            <a:pPr algn="l" eaLnBrk="1" fontAlgn="auto" hangingPunct="1">
              <a:spcBef>
                <a:spcPts val="0"/>
              </a:spcBef>
              <a:spcAft>
                <a:spcPts val="0"/>
              </a:spcAft>
            </a:pPr>
            <a:endParaRPr sz="2400" kern="0">
              <a:solidFill>
                <a:srgbClr val="0000FF"/>
              </a:solidFill>
              <a:latin typeface="Arial"/>
              <a:ea typeface="Arial"/>
              <a:cs typeface="Arial"/>
              <a:sym typeface="Arial"/>
            </a:endParaRPr>
          </a:p>
          <a:p>
            <a:pPr algn="l" eaLnBrk="1" fontAlgn="auto" hangingPunct="1">
              <a:spcBef>
                <a:spcPts val="0"/>
              </a:spcBef>
              <a:spcAft>
                <a:spcPts val="0"/>
              </a:spcAft>
            </a:pPr>
            <a:r>
              <a:rPr lang="en" sz="1800" kern="0">
                <a:solidFill>
                  <a:srgbClr val="FF0000"/>
                </a:solidFill>
                <a:latin typeface="Arial"/>
                <a:ea typeface="Arial"/>
                <a:cs typeface="Arial"/>
                <a:sym typeface="Arial"/>
              </a:rPr>
              <a:t>However, this also suffers from high variance because credit assignment is really hard. Can we help the estimator?</a:t>
            </a:r>
          </a:p>
        </p:txBody>
      </p:sp>
      <p:pic>
        <p:nvPicPr>
          <p:cNvPr id="984" name="Shape 984"/>
          <p:cNvPicPr preferRelativeResize="0"/>
          <p:nvPr/>
        </p:nvPicPr>
        <p:blipFill>
          <a:blip r:embed="rId3">
            <a:alphaModFix/>
          </a:blip>
          <a:stretch>
            <a:fillRect/>
          </a:stretch>
        </p:blipFill>
        <p:spPr>
          <a:xfrm>
            <a:off x="2942624" y="1832475"/>
            <a:ext cx="3992300" cy="635999"/>
          </a:xfrm>
          <a:prstGeom prst="rect">
            <a:avLst/>
          </a:prstGeom>
          <a:noFill/>
          <a:ln>
            <a:noFill/>
          </a:ln>
        </p:spPr>
      </p:pic>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74908966"/>
      </p:ext>
    </p:extLst>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Shape 989"/>
          <p:cNvSpPr txBox="1">
            <a:spLocks noGrp="1"/>
          </p:cNvSpPr>
          <p:nvPr>
            <p:ph type="title"/>
          </p:nvPr>
        </p:nvSpPr>
        <p:spPr>
          <a:xfrm>
            <a:off x="381000" y="1063228"/>
            <a:ext cx="8229600" cy="857400"/>
          </a:xfrm>
          <a:prstGeom prst="rect">
            <a:avLst/>
          </a:prstGeom>
        </p:spPr>
        <p:txBody>
          <a:bodyPr lIns="91425" tIns="91425" rIns="91425" bIns="91425" anchor="ctr" anchorCtr="0">
            <a:noAutofit/>
          </a:bodyPr>
          <a:lstStyle/>
          <a:p>
            <a:r>
              <a:rPr lang="en" dirty="0">
                <a:solidFill>
                  <a:schemeClr val="tx1"/>
                </a:solidFill>
              </a:rPr>
              <a:t>Variance reduction</a:t>
            </a:r>
          </a:p>
        </p:txBody>
      </p:sp>
      <p:sp>
        <p:nvSpPr>
          <p:cNvPr id="991" name="Shape 991"/>
          <p:cNvSpPr txBox="1"/>
          <p:nvPr/>
        </p:nvSpPr>
        <p:spPr>
          <a:xfrm>
            <a:off x="395637" y="1806075"/>
            <a:ext cx="82911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61111"/>
            </a:pPr>
            <a:r>
              <a:rPr lang="en" sz="1800" kern="0">
                <a:solidFill>
                  <a:srgbClr val="000000"/>
                </a:solidFill>
                <a:latin typeface="Arial"/>
                <a:ea typeface="Arial"/>
                <a:cs typeface="Arial"/>
                <a:sym typeface="Arial"/>
              </a:rPr>
              <a:t>Gradient estimator: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b="1" kern="0">
              <a:solidFill>
                <a:srgbClr val="000000"/>
              </a:solidFill>
              <a:latin typeface="Arial"/>
              <a:ea typeface="Arial"/>
              <a:cs typeface="Arial"/>
              <a:sym typeface="Arial"/>
            </a:endParaRPr>
          </a:p>
        </p:txBody>
      </p:sp>
      <p:pic>
        <p:nvPicPr>
          <p:cNvPr id="992" name="Shape 992"/>
          <p:cNvPicPr preferRelativeResize="0"/>
          <p:nvPr/>
        </p:nvPicPr>
        <p:blipFill>
          <a:blip r:embed="rId3">
            <a:alphaModFix/>
          </a:blip>
          <a:stretch>
            <a:fillRect/>
          </a:stretch>
        </p:blipFill>
        <p:spPr>
          <a:xfrm>
            <a:off x="2790224" y="1832475"/>
            <a:ext cx="3992300" cy="635999"/>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49924440"/>
      </p:ext>
    </p:extLst>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Shape 997"/>
          <p:cNvSpPr txBox="1">
            <a:spLocks noGrp="1"/>
          </p:cNvSpPr>
          <p:nvPr>
            <p:ph type="title"/>
          </p:nvPr>
        </p:nvSpPr>
        <p:spPr>
          <a:xfrm>
            <a:off x="381000" y="1063228"/>
            <a:ext cx="8229600" cy="857400"/>
          </a:xfrm>
          <a:prstGeom prst="rect">
            <a:avLst/>
          </a:prstGeom>
        </p:spPr>
        <p:txBody>
          <a:bodyPr lIns="91425" tIns="91425" rIns="91425" bIns="91425" anchor="ctr" anchorCtr="0">
            <a:noAutofit/>
          </a:bodyPr>
          <a:lstStyle/>
          <a:p>
            <a:r>
              <a:rPr lang="en" dirty="0">
                <a:solidFill>
                  <a:schemeClr val="tx1"/>
                </a:solidFill>
              </a:rPr>
              <a:t>Variance reduction</a:t>
            </a:r>
          </a:p>
        </p:txBody>
      </p:sp>
      <p:sp>
        <p:nvSpPr>
          <p:cNvPr id="999" name="Shape 999"/>
          <p:cNvSpPr txBox="1"/>
          <p:nvPr/>
        </p:nvSpPr>
        <p:spPr>
          <a:xfrm>
            <a:off x="395637" y="1806075"/>
            <a:ext cx="82911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Gradient estimator: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r>
              <a:rPr lang="en" sz="1800" b="1" kern="0">
                <a:solidFill>
                  <a:srgbClr val="000000"/>
                </a:solidFill>
                <a:latin typeface="Arial"/>
                <a:ea typeface="Arial"/>
                <a:cs typeface="Arial"/>
                <a:sym typeface="Arial"/>
              </a:rPr>
              <a:t>First idea: </a:t>
            </a:r>
            <a:r>
              <a:rPr lang="en" sz="1800" kern="0">
                <a:solidFill>
                  <a:srgbClr val="000000"/>
                </a:solidFill>
                <a:latin typeface="Arial"/>
                <a:ea typeface="Arial"/>
                <a:cs typeface="Arial"/>
                <a:sym typeface="Arial"/>
              </a:rPr>
              <a:t>Push up probabilities of an action seen, only by the cumulative future reward from that state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b="1" kern="0">
              <a:solidFill>
                <a:srgbClr val="000000"/>
              </a:solidFill>
              <a:latin typeface="Arial"/>
              <a:ea typeface="Arial"/>
              <a:cs typeface="Arial"/>
              <a:sym typeface="Arial"/>
            </a:endParaRPr>
          </a:p>
        </p:txBody>
      </p:sp>
      <p:pic>
        <p:nvPicPr>
          <p:cNvPr id="1000" name="Shape 1000"/>
          <p:cNvPicPr preferRelativeResize="0"/>
          <p:nvPr/>
        </p:nvPicPr>
        <p:blipFill>
          <a:blip r:embed="rId3">
            <a:alphaModFix/>
          </a:blip>
          <a:stretch>
            <a:fillRect/>
          </a:stretch>
        </p:blipFill>
        <p:spPr>
          <a:xfrm>
            <a:off x="2318950" y="3257600"/>
            <a:ext cx="3893150" cy="812374"/>
          </a:xfrm>
          <a:prstGeom prst="rect">
            <a:avLst/>
          </a:prstGeom>
          <a:noFill/>
          <a:ln>
            <a:noFill/>
          </a:ln>
        </p:spPr>
      </p:pic>
      <p:pic>
        <p:nvPicPr>
          <p:cNvPr id="1001" name="Shape 1001"/>
          <p:cNvPicPr preferRelativeResize="0"/>
          <p:nvPr/>
        </p:nvPicPr>
        <p:blipFill>
          <a:blip r:embed="rId4">
            <a:alphaModFix/>
          </a:blip>
          <a:stretch>
            <a:fillRect/>
          </a:stretch>
        </p:blipFill>
        <p:spPr>
          <a:xfrm>
            <a:off x="2790224" y="1832475"/>
            <a:ext cx="3992300" cy="635999"/>
          </a:xfrm>
          <a:prstGeom prst="rect">
            <a:avLst/>
          </a:prstGeom>
          <a:noFill/>
          <a:ln>
            <a:noFill/>
          </a:ln>
        </p:spPr>
      </p:pic>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898165251"/>
      </p:ext>
    </p:extLst>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Shape 1006"/>
          <p:cNvSpPr txBox="1">
            <a:spLocks noGrp="1"/>
          </p:cNvSpPr>
          <p:nvPr>
            <p:ph type="title"/>
          </p:nvPr>
        </p:nvSpPr>
        <p:spPr>
          <a:xfrm>
            <a:off x="381000" y="1063228"/>
            <a:ext cx="8229600" cy="857400"/>
          </a:xfrm>
          <a:prstGeom prst="rect">
            <a:avLst/>
          </a:prstGeom>
        </p:spPr>
        <p:txBody>
          <a:bodyPr lIns="91425" tIns="91425" rIns="91425" bIns="91425" anchor="ctr" anchorCtr="0">
            <a:noAutofit/>
          </a:bodyPr>
          <a:lstStyle/>
          <a:p>
            <a:r>
              <a:rPr lang="en" dirty="0">
                <a:solidFill>
                  <a:schemeClr val="tx1"/>
                </a:solidFill>
              </a:rPr>
              <a:t>Variance reduction</a:t>
            </a:r>
          </a:p>
        </p:txBody>
      </p:sp>
      <p:sp>
        <p:nvSpPr>
          <p:cNvPr id="1008" name="Shape 1008"/>
          <p:cNvSpPr txBox="1"/>
          <p:nvPr/>
        </p:nvSpPr>
        <p:spPr>
          <a:xfrm>
            <a:off x="395637" y="1806075"/>
            <a:ext cx="82911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Gradient estimator: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b="1" kern="0">
              <a:solidFill>
                <a:srgbClr val="000000"/>
              </a:solidFill>
              <a:latin typeface="Arial"/>
              <a:ea typeface="Arial"/>
              <a:cs typeface="Arial"/>
              <a:sym typeface="Arial"/>
            </a:endParaRPr>
          </a:p>
          <a:p>
            <a:pPr algn="l" eaLnBrk="1" fontAlgn="auto" hangingPunct="1">
              <a:spcBef>
                <a:spcPts val="0"/>
              </a:spcBef>
              <a:spcAft>
                <a:spcPts val="0"/>
              </a:spcAft>
            </a:pPr>
            <a:r>
              <a:rPr lang="en" sz="1800" b="1" kern="0">
                <a:solidFill>
                  <a:srgbClr val="000000"/>
                </a:solidFill>
                <a:latin typeface="Arial"/>
                <a:ea typeface="Arial"/>
                <a:cs typeface="Arial"/>
                <a:sym typeface="Arial"/>
              </a:rPr>
              <a:t>First idea: </a:t>
            </a:r>
            <a:r>
              <a:rPr lang="en" sz="1800" kern="0">
                <a:solidFill>
                  <a:srgbClr val="000000"/>
                </a:solidFill>
                <a:latin typeface="Arial"/>
                <a:ea typeface="Arial"/>
                <a:cs typeface="Arial"/>
                <a:sym typeface="Arial"/>
              </a:rPr>
              <a:t>Push up probabilities of an action seen, only by the cumulative future reward from that state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b="1" kern="0">
                <a:solidFill>
                  <a:srgbClr val="000000"/>
                </a:solidFill>
                <a:latin typeface="Arial"/>
                <a:ea typeface="Arial"/>
                <a:cs typeface="Arial"/>
                <a:sym typeface="Arial"/>
              </a:rPr>
              <a:t>Second idea: </a:t>
            </a:r>
            <a:r>
              <a:rPr lang="en" sz="1800" kern="0">
                <a:solidFill>
                  <a:srgbClr val="000000"/>
                </a:solidFill>
                <a:latin typeface="Arial"/>
                <a:ea typeface="Arial"/>
                <a:cs typeface="Arial"/>
                <a:sym typeface="Arial"/>
              </a:rPr>
              <a:t>Use discount factor 𝛾 to ignore delayed effects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b="1" kern="0">
              <a:solidFill>
                <a:srgbClr val="000000"/>
              </a:solidFill>
              <a:latin typeface="Arial"/>
              <a:ea typeface="Arial"/>
              <a:cs typeface="Arial"/>
              <a:sym typeface="Arial"/>
            </a:endParaRPr>
          </a:p>
        </p:txBody>
      </p:sp>
      <p:pic>
        <p:nvPicPr>
          <p:cNvPr id="1009" name="Shape 1009"/>
          <p:cNvPicPr preferRelativeResize="0"/>
          <p:nvPr/>
        </p:nvPicPr>
        <p:blipFill>
          <a:blip r:embed="rId3">
            <a:alphaModFix/>
          </a:blip>
          <a:stretch>
            <a:fillRect/>
          </a:stretch>
        </p:blipFill>
        <p:spPr>
          <a:xfrm>
            <a:off x="2318951" y="4480874"/>
            <a:ext cx="4368075" cy="812374"/>
          </a:xfrm>
          <a:prstGeom prst="rect">
            <a:avLst/>
          </a:prstGeom>
          <a:noFill/>
          <a:ln>
            <a:noFill/>
          </a:ln>
        </p:spPr>
      </p:pic>
      <p:pic>
        <p:nvPicPr>
          <p:cNvPr id="1010" name="Shape 1010"/>
          <p:cNvPicPr preferRelativeResize="0"/>
          <p:nvPr/>
        </p:nvPicPr>
        <p:blipFill>
          <a:blip r:embed="rId4">
            <a:alphaModFix/>
          </a:blip>
          <a:stretch>
            <a:fillRect/>
          </a:stretch>
        </p:blipFill>
        <p:spPr>
          <a:xfrm>
            <a:off x="2318950" y="3257600"/>
            <a:ext cx="3893150" cy="812374"/>
          </a:xfrm>
          <a:prstGeom prst="rect">
            <a:avLst/>
          </a:prstGeom>
          <a:noFill/>
          <a:ln>
            <a:noFill/>
          </a:ln>
        </p:spPr>
      </p:pic>
      <p:pic>
        <p:nvPicPr>
          <p:cNvPr id="1011" name="Shape 1011"/>
          <p:cNvPicPr preferRelativeResize="0"/>
          <p:nvPr/>
        </p:nvPicPr>
        <p:blipFill>
          <a:blip r:embed="rId5">
            <a:alphaModFix/>
          </a:blip>
          <a:stretch>
            <a:fillRect/>
          </a:stretch>
        </p:blipFill>
        <p:spPr>
          <a:xfrm>
            <a:off x="2790224" y="1832475"/>
            <a:ext cx="3992300" cy="635999"/>
          </a:xfrm>
          <a:prstGeom prst="rect">
            <a:avLst/>
          </a:prstGeom>
          <a:noFill/>
          <a:ln>
            <a:noFill/>
          </a:ln>
        </p:spPr>
      </p:pic>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33288905"/>
      </p:ext>
    </p:extLst>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Shape 1016"/>
          <p:cNvSpPr txBox="1">
            <a:spLocks noGrp="1"/>
          </p:cNvSpPr>
          <p:nvPr>
            <p:ph type="title"/>
          </p:nvPr>
        </p:nvSpPr>
        <p:spPr>
          <a:xfrm>
            <a:off x="457200" y="1063228"/>
            <a:ext cx="8229600" cy="857400"/>
          </a:xfrm>
          <a:prstGeom prst="rect">
            <a:avLst/>
          </a:prstGeom>
        </p:spPr>
        <p:txBody>
          <a:bodyPr vert="horz" wrap="square" lIns="91425" tIns="91425" rIns="91425" bIns="91425" numCol="1" anchor="ctr" anchorCtr="0" compatLnSpc="1">
            <a:prstTxWarp prst="textNoShape">
              <a:avLst/>
            </a:prstTxWarp>
            <a:noAutofit/>
          </a:bodyPr>
          <a:lstStyle/>
          <a:p>
            <a:pPr>
              <a:spcBef>
                <a:spcPts val="0"/>
              </a:spcBef>
            </a:pPr>
            <a:r>
              <a:rPr lang="en" dirty="0">
                <a:solidFill>
                  <a:schemeClr val="tx1"/>
                </a:solidFill>
              </a:rPr>
              <a:t>Variance reduction: Baseline</a:t>
            </a:r>
          </a:p>
        </p:txBody>
      </p:sp>
      <p:sp>
        <p:nvSpPr>
          <p:cNvPr id="1017" name="Shape 1017"/>
          <p:cNvSpPr txBox="1">
            <a:spLocks noGrp="1"/>
          </p:cNvSpPr>
          <p:nvPr>
            <p:ph type="body" idx="1"/>
          </p:nvPr>
        </p:nvSpPr>
        <p:spPr>
          <a:xfrm>
            <a:off x="457200" y="1709575"/>
            <a:ext cx="8229600" cy="3725700"/>
          </a:xfrm>
          <a:prstGeom prst="rect">
            <a:avLst/>
          </a:prstGeom>
        </p:spPr>
        <p:txBody>
          <a:bodyPr vert="horz" wrap="square" lIns="91425" tIns="91425" rIns="91425" bIns="91425" numCol="1" anchor="ctr" anchorCtr="0" compatLnSpc="1">
            <a:prstTxWarp prst="textNoShape">
              <a:avLst/>
            </a:prstTxWarp>
            <a:noAutofit/>
          </a:bodyPr>
          <a:lstStyle/>
          <a:p>
            <a:pPr>
              <a:spcBef>
                <a:spcPts val="0"/>
              </a:spcBef>
              <a:buNone/>
            </a:pPr>
            <a:r>
              <a:rPr lang="en" b="1"/>
              <a:t>Problem: </a:t>
            </a:r>
            <a:r>
              <a:rPr lang="en"/>
              <a:t>The raw value of a trajectory isn’t necessarily meaningful. For example, if rewards are all positive, you keep pushing up probabilities of actions.</a:t>
            </a:r>
          </a:p>
          <a:p>
            <a:pPr>
              <a:spcBef>
                <a:spcPts val="0"/>
              </a:spcBef>
              <a:buNone/>
            </a:pPr>
            <a:endParaRPr/>
          </a:p>
          <a:p>
            <a:pPr>
              <a:spcBef>
                <a:spcPts val="0"/>
              </a:spcBef>
              <a:buNone/>
            </a:pPr>
            <a:r>
              <a:rPr lang="en" b="1"/>
              <a:t>What is important then? </a:t>
            </a:r>
            <a:r>
              <a:rPr lang="en"/>
              <a:t>Whether a reward is better or worse than what you expect to get</a:t>
            </a:r>
          </a:p>
          <a:p>
            <a:pPr>
              <a:spcBef>
                <a:spcPts val="0"/>
              </a:spcBef>
              <a:buNone/>
            </a:pPr>
            <a:endParaRPr/>
          </a:p>
          <a:p>
            <a:pPr>
              <a:spcBef>
                <a:spcPts val="0"/>
              </a:spcBef>
              <a:buNone/>
            </a:pPr>
            <a:r>
              <a:rPr lang="en" b="1"/>
              <a:t>Idea: </a:t>
            </a:r>
            <a:r>
              <a:rPr lang="en"/>
              <a:t>Introduce a baseline function dependent on the state.</a:t>
            </a:r>
          </a:p>
          <a:p>
            <a:pPr>
              <a:spcBef>
                <a:spcPts val="0"/>
              </a:spcBef>
              <a:buNone/>
            </a:pPr>
            <a:r>
              <a:rPr lang="en"/>
              <a:t>Concretely, estimator is now: </a:t>
            </a:r>
          </a:p>
          <a:p>
            <a:pPr>
              <a:spcBef>
                <a:spcPts val="0"/>
              </a:spcBef>
              <a:buNone/>
            </a:pPr>
            <a:endParaRPr/>
          </a:p>
          <a:p>
            <a:pPr>
              <a:spcBef>
                <a:spcPts val="0"/>
              </a:spcBef>
              <a:buNone/>
            </a:pPr>
            <a:endParaRPr/>
          </a:p>
        </p:txBody>
      </p:sp>
      <p:pic>
        <p:nvPicPr>
          <p:cNvPr id="1019" name="Shape 1019"/>
          <p:cNvPicPr preferRelativeResize="0"/>
          <p:nvPr/>
        </p:nvPicPr>
        <p:blipFill>
          <a:blip r:embed="rId3">
            <a:alphaModFix/>
          </a:blip>
          <a:stretch>
            <a:fillRect/>
          </a:stretch>
        </p:blipFill>
        <p:spPr>
          <a:xfrm>
            <a:off x="2055201" y="4602676"/>
            <a:ext cx="4812325" cy="766675"/>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7712904"/>
      </p:ext>
    </p:extLst>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Shape 1024"/>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How to choose the baseline?</a:t>
            </a:r>
          </a:p>
        </p:txBody>
      </p:sp>
      <p:pic>
        <p:nvPicPr>
          <p:cNvPr id="1026" name="Shape 1026"/>
          <p:cNvPicPr preferRelativeResize="0"/>
          <p:nvPr/>
        </p:nvPicPr>
        <p:blipFill>
          <a:blip r:embed="rId3">
            <a:alphaModFix/>
          </a:blip>
          <a:stretch>
            <a:fillRect/>
          </a:stretch>
        </p:blipFill>
        <p:spPr>
          <a:xfrm>
            <a:off x="1903539" y="1915951"/>
            <a:ext cx="4812325" cy="766675"/>
          </a:xfrm>
          <a:prstGeom prst="rect">
            <a:avLst/>
          </a:prstGeom>
          <a:noFill/>
          <a:ln>
            <a:noFill/>
          </a:ln>
        </p:spPr>
      </p:pic>
      <p:sp>
        <p:nvSpPr>
          <p:cNvPr id="1027" name="Shape 1027"/>
          <p:cNvSpPr txBox="1"/>
          <p:nvPr/>
        </p:nvSpPr>
        <p:spPr>
          <a:xfrm>
            <a:off x="436400" y="2758825"/>
            <a:ext cx="82296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A simple baseline: constant moving average of rewards experienced so far from all trajectories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FF"/>
              </a:solidFill>
              <a:latin typeface="Arial"/>
              <a:ea typeface="Arial"/>
              <a:cs typeface="Arial"/>
              <a:sym typeface="Arial"/>
            </a:endParaRPr>
          </a:p>
        </p:txBody>
      </p:sp>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65762086"/>
      </p:ext>
    </p:extLst>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Shape 1032"/>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How to choose the baseline?</a:t>
            </a:r>
          </a:p>
        </p:txBody>
      </p:sp>
      <p:sp>
        <p:nvSpPr>
          <p:cNvPr id="1034" name="Shape 1034"/>
          <p:cNvSpPr txBox="1"/>
          <p:nvPr/>
        </p:nvSpPr>
        <p:spPr>
          <a:xfrm>
            <a:off x="436400" y="2758825"/>
            <a:ext cx="82296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A simple baseline: constant moving average of rewards experienced so far from all trajectories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Variance reduction techniques seen so far are typically used in “Vanilla REINFORCE”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FF"/>
              </a:solidFill>
              <a:latin typeface="Arial"/>
              <a:ea typeface="Arial"/>
              <a:cs typeface="Arial"/>
              <a:sym typeface="Arial"/>
            </a:endParaRPr>
          </a:p>
        </p:txBody>
      </p:sp>
      <p:pic>
        <p:nvPicPr>
          <p:cNvPr id="1035" name="Shape 1035"/>
          <p:cNvPicPr preferRelativeResize="0"/>
          <p:nvPr/>
        </p:nvPicPr>
        <p:blipFill>
          <a:blip r:embed="rId3">
            <a:alphaModFix/>
          </a:blip>
          <a:stretch>
            <a:fillRect/>
          </a:stretch>
        </p:blipFill>
        <p:spPr>
          <a:xfrm>
            <a:off x="1903539" y="1915951"/>
            <a:ext cx="4812325" cy="766675"/>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673041269"/>
      </p:ext>
    </p:extLst>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Shape 1040"/>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dirty="0">
                <a:solidFill>
                  <a:schemeClr val="tx1"/>
                </a:solidFill>
              </a:rPr>
              <a:t>How to choose the baseline?</a:t>
            </a:r>
          </a:p>
        </p:txBody>
      </p:sp>
      <p:sp>
        <p:nvSpPr>
          <p:cNvPr id="1042" name="Shape 1042"/>
          <p:cNvSpPr txBox="1"/>
          <p:nvPr/>
        </p:nvSpPr>
        <p:spPr>
          <a:xfrm>
            <a:off x="512600" y="1844425"/>
            <a:ext cx="8308500" cy="73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A better baseline: Want to push up the probability of an action from a state, if this action was better than the </a:t>
            </a:r>
            <a:r>
              <a:rPr lang="en" sz="1800" b="1" kern="0">
                <a:solidFill>
                  <a:srgbClr val="000000"/>
                </a:solidFill>
                <a:latin typeface="Arial"/>
                <a:ea typeface="Arial"/>
                <a:cs typeface="Arial"/>
                <a:sym typeface="Arial"/>
              </a:rPr>
              <a:t>expected value of what we should get from that state</a:t>
            </a:r>
            <a:r>
              <a:rPr lang="en" sz="1800" kern="0">
                <a:solidFill>
                  <a:srgbClr val="000000"/>
                </a:solidFill>
                <a:latin typeface="Arial"/>
                <a:ea typeface="Arial"/>
                <a:cs typeface="Arial"/>
                <a:sym typeface="Arial"/>
              </a:rPr>
              <a:t>.</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FF"/>
                </a:solidFill>
                <a:latin typeface="Arial"/>
                <a:ea typeface="Arial"/>
                <a:cs typeface="Arial"/>
                <a:sym typeface="Arial"/>
              </a:rPr>
              <a:t>Q: What does this remind you of?</a:t>
            </a:r>
          </a:p>
          <a:p>
            <a:pPr algn="l" eaLnBrk="1" fontAlgn="auto" hangingPunct="1">
              <a:spcBef>
                <a:spcPts val="0"/>
              </a:spcBef>
              <a:spcAft>
                <a:spcPts val="0"/>
              </a:spcAft>
            </a:pPr>
            <a:endParaRPr sz="1800" kern="0">
              <a:solidFill>
                <a:srgbClr val="0000FF"/>
              </a:solidFill>
              <a:latin typeface="Arial"/>
              <a:ea typeface="Arial"/>
              <a:cs typeface="Arial"/>
              <a:sym typeface="Arial"/>
            </a:endParaRPr>
          </a:p>
          <a:p>
            <a:pPr algn="l" eaLnBrk="1" fontAlgn="auto" hangingPunct="1">
              <a:spcBef>
                <a:spcPts val="0"/>
              </a:spcBef>
              <a:spcAft>
                <a:spcPts val="0"/>
              </a:spcAft>
            </a:pPr>
            <a:endParaRPr sz="1800" kern="0">
              <a:solidFill>
                <a:srgbClr val="FF0000"/>
              </a:solidFill>
              <a:latin typeface="Arial"/>
              <a:ea typeface="Arial"/>
              <a:cs typeface="Arial"/>
              <a:sym typeface="Arial"/>
            </a:endParaRPr>
          </a:p>
          <a:p>
            <a:pPr algn="l" eaLnBrk="1" fontAlgn="auto" hangingPunct="1">
              <a:spcBef>
                <a:spcPts val="0"/>
              </a:spcBef>
              <a:spcAft>
                <a:spcPts val="0"/>
              </a:spcAft>
            </a:pPr>
            <a:endParaRPr sz="1800" kern="0">
              <a:solidFill>
                <a:srgbClr val="FF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1043" name="Shape 1043"/>
          <p:cNvSpPr txBox="1"/>
          <p:nvPr/>
        </p:nvSpPr>
        <p:spPr>
          <a:xfrm>
            <a:off x="483325" y="3873800"/>
            <a:ext cx="8170200" cy="453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pPr>
            <a:endParaRPr sz="1400" kern="0">
              <a:solidFill>
                <a:srgbClr val="000000"/>
              </a:solidFill>
              <a:latin typeface="Arial"/>
              <a:ea typeface="Arial"/>
              <a:cs typeface="Arial"/>
              <a:sym typeface="Arial"/>
            </a:endParaRPr>
          </a:p>
        </p:txBody>
      </p:sp>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139958872"/>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48967</TotalTime>
  <Words>5601</Words>
  <Application>Microsoft Macintosh PowerPoint</Application>
  <PresentationFormat>On-screen Show (4:3)</PresentationFormat>
  <Paragraphs>1001</Paragraphs>
  <Slides>104</Slides>
  <Notes>74</Notes>
  <HiddenSlides>3</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104</vt:i4>
      </vt:variant>
    </vt:vector>
  </HeadingPairs>
  <TitlesOfParts>
    <vt:vector size="116" baseType="lpstr">
      <vt:lpstr>Arial Narrow</vt:lpstr>
      <vt:lpstr>Avenir Roman</vt:lpstr>
      <vt:lpstr>Calibri</vt:lpstr>
      <vt:lpstr>Comic Sans MS</vt:lpstr>
      <vt:lpstr>Helvetica</vt:lpstr>
      <vt:lpstr>Helvetica Light</vt:lpstr>
      <vt:lpstr>Helvetica Neue Light</vt:lpstr>
      <vt:lpstr>ＭＳ Ｐゴシック</vt:lpstr>
      <vt:lpstr>Osaka</vt:lpstr>
      <vt:lpstr>Symbol</vt:lpstr>
      <vt:lpstr>Arial</vt:lpstr>
      <vt:lpstr>Blank Presentation</vt:lpstr>
      <vt:lpstr>CS 7643: Deep Learning</vt:lpstr>
      <vt:lpstr>Types of Learning</vt:lpstr>
      <vt:lpstr>Supervised Learning</vt:lpstr>
      <vt:lpstr>Unsupervised Learning</vt:lpstr>
      <vt:lpstr>What is Reinforcement Learning?</vt:lpstr>
      <vt:lpstr>PowerPoint Presentation</vt:lpstr>
      <vt:lpstr>Example: Hajime Kimura’s RL Robots</vt:lpstr>
      <vt:lpstr>The RL Interface</vt:lpstr>
      <vt:lpstr>Signature challenges of RL</vt:lpstr>
      <vt:lpstr>RL API</vt:lpstr>
      <vt:lpstr>State</vt:lpstr>
      <vt:lpstr>Robot Locomotion</vt:lpstr>
      <vt:lpstr>Atari Games</vt:lpstr>
      <vt:lpstr>Go</vt:lpstr>
      <vt:lpstr>Demo</vt:lpstr>
      <vt:lpstr>Markov Decision Process</vt:lpstr>
      <vt:lpstr>Markov Decision Process</vt:lpstr>
      <vt:lpstr>Markov Decision Process</vt:lpstr>
      <vt:lpstr>Components of an RL Agent</vt:lpstr>
      <vt:lpstr>Policy</vt:lpstr>
      <vt:lpstr>The optimal policy 𝝿*</vt:lpstr>
      <vt:lpstr>The optimal policy 𝝿*</vt:lpstr>
      <vt:lpstr>The optimal policy 𝝿*</vt:lpstr>
      <vt:lpstr>The optimal policy 𝝿*</vt:lpstr>
      <vt:lpstr>Value Function</vt:lpstr>
      <vt:lpstr>Definitions: Value function and Q-value function</vt:lpstr>
      <vt:lpstr>Definitions: Value function and Q-value function</vt:lpstr>
      <vt:lpstr>Definitions: Value function and Q-value function</vt:lpstr>
      <vt:lpstr>Model</vt:lpstr>
      <vt:lpstr>Model</vt:lpstr>
      <vt:lpstr>Maze Example</vt:lpstr>
      <vt:lpstr>Maze Example: Policy</vt:lpstr>
      <vt:lpstr>Maze Example: Value</vt:lpstr>
      <vt:lpstr>Maze Example: Model</vt:lpstr>
      <vt:lpstr>Components of an RL Agent</vt:lpstr>
      <vt:lpstr>Approaches to RL</vt:lpstr>
      <vt:lpstr>Deep RL</vt:lpstr>
      <vt:lpstr>Approaches to RL</vt:lpstr>
      <vt:lpstr>Optimal Value Function</vt:lpstr>
      <vt:lpstr>Optimal Value Function</vt:lpstr>
      <vt:lpstr>Optimal Value Function</vt:lpstr>
      <vt:lpstr>Optimal Value Function</vt:lpstr>
      <vt:lpstr>Solving for the optimal policy</vt:lpstr>
      <vt:lpstr>Solving for the optimal policy</vt:lpstr>
      <vt:lpstr>Solving for the optimal policy</vt:lpstr>
      <vt:lpstr>Solving for the optimal policy</vt:lpstr>
      <vt:lpstr>Demo</vt:lpstr>
      <vt:lpstr>Deep RL</vt:lpstr>
      <vt:lpstr>Q-Networks</vt:lpstr>
      <vt:lpstr>Case Study: Playing Atari Games </vt:lpstr>
      <vt:lpstr>Q-network Architecture</vt:lpstr>
      <vt:lpstr>Q-network Architecture</vt:lpstr>
      <vt:lpstr>Q-network Architecture</vt:lpstr>
      <vt:lpstr>Q-network Architecture</vt:lpstr>
      <vt:lpstr>Q-network Architecture</vt:lpstr>
      <vt:lpstr>Q-network Architecture</vt:lpstr>
      <vt:lpstr>Deep Q-learning </vt:lpstr>
      <vt:lpstr>Deep Q-learning </vt:lpstr>
      <vt:lpstr>Deep Q-learning </vt:lpstr>
      <vt:lpstr>Deep Q-learning </vt:lpstr>
      <vt:lpstr>Deep Q-learning </vt:lpstr>
      <vt:lpstr>Training the Q-network: Experience Replay</vt:lpstr>
      <vt:lpstr>Training the Q-network: Experience Replay</vt:lpstr>
      <vt:lpstr>Experience Replay</vt:lpstr>
      <vt:lpstr>PowerPoint Presentation</vt:lpstr>
      <vt:lpstr>Deep RL</vt:lpstr>
      <vt:lpstr>Policy Gradients</vt:lpstr>
      <vt:lpstr>Policy Gradients</vt:lpstr>
      <vt:lpstr>Policy Gradients</vt:lpstr>
      <vt:lpstr>REINFORCE algorithm</vt:lpstr>
      <vt:lpstr>REINFORCE algorithm</vt:lpstr>
      <vt:lpstr>REINFORCE algorithm</vt:lpstr>
      <vt:lpstr>REINFORCE algorithm</vt:lpstr>
      <vt:lpstr>REINFORCE algorithm</vt:lpstr>
      <vt:lpstr>REINFORCE algorithm</vt:lpstr>
      <vt:lpstr>REINFORCE algorithm</vt:lpstr>
      <vt:lpstr>REINFORCE algorithm</vt:lpstr>
      <vt:lpstr>REINFORCE algorithm</vt:lpstr>
      <vt:lpstr>REINFORCE algorithm</vt:lpstr>
      <vt:lpstr>Intuition</vt:lpstr>
      <vt:lpstr>Intuition</vt:lpstr>
      <vt:lpstr>Intuition</vt:lpstr>
      <vt:lpstr>Intuition</vt:lpstr>
      <vt:lpstr>REINFORCE in action: Recurrent Attention Model (RAM)</vt:lpstr>
      <vt:lpstr>REINFORCE in action: Recurrent Attention Model (RAM)</vt:lpstr>
      <vt:lpstr>REINFORCE in action: Recurrent Attention Model (RAM)</vt:lpstr>
      <vt:lpstr>REINFORCE in action: Recurrent Attention Model (RAM)</vt:lpstr>
      <vt:lpstr>REINFORCE in action: Recurrent Attention Model (RAM)</vt:lpstr>
      <vt:lpstr>REINFORCE in action: Recurrent Attention Model (RAM)</vt:lpstr>
      <vt:lpstr>REINFORCE in action: Recurrent Attention Model (RAM)</vt:lpstr>
      <vt:lpstr>REINFORCE in action: Recurrent Attention Model (RAM)</vt:lpstr>
      <vt:lpstr>Intuition</vt:lpstr>
      <vt:lpstr>Variance reduction</vt:lpstr>
      <vt:lpstr>Variance reduction</vt:lpstr>
      <vt:lpstr>Variance reduction</vt:lpstr>
      <vt:lpstr>Variance reduction: Baseline</vt:lpstr>
      <vt:lpstr>How to choose the baseline?</vt:lpstr>
      <vt:lpstr>How to choose the baseline?</vt:lpstr>
      <vt:lpstr>How to choose the baseline?</vt:lpstr>
      <vt:lpstr>How to choose the baseline?</vt:lpstr>
      <vt:lpstr>How to choose the baseline?</vt:lpstr>
      <vt:lpstr>How to choose the baseline?</vt:lpstr>
      <vt:lpstr>Actor-Critic Algorithm</vt:lpstr>
      <vt:lpstr>Summary</vt:lpstr>
    </vt:vector>
  </TitlesOfParts>
  <Manager/>
  <Company>Virginia Tech</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5984: Introduction to Machine Learning</dc:title>
  <dc:subject>Machine Learning</dc:subject>
  <dc:creator>Dhruv Batra</dc:creator>
  <cp:keywords/>
  <dc:description/>
  <cp:lastModifiedBy>Dhruv Batra</cp:lastModifiedBy>
  <cp:revision>2940</cp:revision>
  <cp:lastPrinted>2015-04-01T17:45:43Z</cp:lastPrinted>
  <dcterms:created xsi:type="dcterms:W3CDTF">2013-03-06T19:31:42Z</dcterms:created>
  <dcterms:modified xsi:type="dcterms:W3CDTF">2017-11-05T02:06:30Z</dcterms:modified>
  <cp:category/>
</cp:coreProperties>
</file>